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8" r:id="rId6"/>
    <p:sldId id="260" r:id="rId7"/>
    <p:sldId id="264" r:id="rId8"/>
    <p:sldId id="265" r:id="rId9"/>
    <p:sldId id="261" r:id="rId10"/>
    <p:sldId id="262" r:id="rId11"/>
    <p:sldId id="266" r:id="rId12"/>
    <p:sldId id="267" r:id="rId13"/>
    <p:sldId id="269" r:id="rId14"/>
    <p:sldId id="270" r:id="rId15"/>
    <p:sldId id="263" r:id="rId16"/>
  </p:sldIdLst>
  <p:sldSz cx="14630400" cy="8229600"/>
  <p:notesSz cx="8229600" cy="14630400"/>
  <p:embeddedFontLst>
    <p:embeddedFont>
      <p:font typeface="Bahnschrift" panose="020B0502040204020203" pitchFamily="34" charset="0"/>
      <p:regular r:id="rId18"/>
      <p:bold r:id="rId19"/>
    </p:embeddedFont>
    <p:embeddedFont>
      <p:font typeface="Calibri" panose="020F0502020204030204" pitchFamily="34" charset="0"/>
      <p:regular r:id="rId20"/>
      <p:bold r:id="rId21"/>
      <p:italic r:id="rId22"/>
      <p:boldItalic r:id="rId23"/>
    </p:embeddedFont>
    <p:embeddedFont>
      <p:font typeface="Goudy Old Style" panose="02020502050305020303" pitchFamily="18" charset="0"/>
      <p:regular r:id="rId24"/>
      <p:bold r:id="rId25"/>
      <p:italic r:id="rId26"/>
    </p:embeddedFont>
    <p:embeddedFont>
      <p:font typeface="Inter" panose="020B0604020202020204" charset="0"/>
      <p:regular r:id="rId27"/>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133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0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55646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159079"/>
            <a:ext cx="6244709"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LA REALIDAD A LA VISTA.</a:t>
            </a:r>
            <a:endParaRPr lang="en-US" sz="4650" dirty="0"/>
          </a:p>
        </p:txBody>
      </p:sp>
      <p:pic>
        <p:nvPicPr>
          <p:cNvPr id="3" name="Image 0" descr="preencoded.png"/>
          <p:cNvPicPr>
            <a:picLocks noChangeAspect="1"/>
          </p:cNvPicPr>
          <p:nvPr/>
        </p:nvPicPr>
        <p:blipFill>
          <a:blip r:embed="rId3"/>
          <a:stretch>
            <a:fillRect/>
          </a:stretch>
        </p:blipFill>
        <p:spPr>
          <a:xfrm>
            <a:off x="9594056" y="1539754"/>
            <a:ext cx="2903301" cy="2903301"/>
          </a:xfrm>
          <a:prstGeom prst="rect">
            <a:avLst/>
          </a:prstGeom>
        </p:spPr>
      </p:pic>
      <p:sp>
        <p:nvSpPr>
          <p:cNvPr id="4" name="Text 1"/>
          <p:cNvSpPr/>
          <p:nvPr/>
        </p:nvSpPr>
        <p:spPr>
          <a:xfrm>
            <a:off x="793789" y="4582003"/>
            <a:ext cx="13569911" cy="2107843"/>
          </a:xfrm>
          <a:prstGeom prst="rect">
            <a:avLst/>
          </a:prstGeom>
          <a:noFill/>
          <a:ln/>
        </p:spPr>
        <p:txBody>
          <a:bodyPr wrap="square" lIns="0" tIns="0" rIns="0" bIns="0" rtlCol="0" anchor="t"/>
          <a:lstStyle/>
          <a:p>
            <a:pPr marL="0" indent="0">
              <a:lnSpc>
                <a:spcPts val="2850"/>
              </a:lnSpc>
              <a:buNone/>
            </a:pPr>
            <a:r>
              <a:rPr lang="en-US" sz="2400" b="1" kern="0" spc="-36" dirty="0">
                <a:solidFill>
                  <a:srgbClr val="E0D6DE"/>
                </a:solidFill>
                <a:latin typeface="Goudy Old Style" panose="02020502050305020303" pitchFamily="18" charset="0"/>
                <a:ea typeface="Inter" pitchFamily="34" charset="-122"/>
                <a:cs typeface="Inter" pitchFamily="34" charset="-120"/>
              </a:rPr>
              <a:t>Integrantes:
Kevin Coloma Isaac León, Carlos Ushiña, Cristian Usiña, Alejandro Quiroz, Lenin Masapanta y Sebastián Coronado</a:t>
            </a:r>
            <a:endParaRPr lang="en-US" sz="2400" b="1" dirty="0">
              <a:latin typeface="Goudy Old Style" panose="02020502050305020303" pitchFamily="18" charset="0"/>
            </a:endParaRPr>
          </a:p>
        </p:txBody>
      </p:sp>
      <p:sp>
        <p:nvSpPr>
          <p:cNvPr id="5" name="Text 2"/>
          <p:cNvSpPr/>
          <p:nvPr/>
        </p:nvSpPr>
        <p:spPr>
          <a:xfrm>
            <a:off x="793790" y="593431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4937" y="533281"/>
            <a:ext cx="7786926" cy="1272302"/>
          </a:xfrm>
          <a:prstGeom prst="rect">
            <a:avLst/>
          </a:prstGeom>
          <a:noFill/>
          <a:ln/>
        </p:spPr>
        <p:txBody>
          <a:bodyPr wrap="square" lIns="0" tIns="0" rIns="0" bIns="0" rtlCol="0" anchor="t"/>
          <a:lstStyle/>
          <a:p>
            <a:pPr marL="0" indent="0">
              <a:lnSpc>
                <a:spcPts val="5000"/>
              </a:lnSpc>
              <a:buNone/>
            </a:pPr>
            <a:r>
              <a:rPr lang="en-US" sz="4000" b="1" kern="0" spc="-80" dirty="0">
                <a:solidFill>
                  <a:srgbClr val="FF8AAF"/>
                </a:solidFill>
                <a:latin typeface="Petrona Bold" pitchFamily="34" charset="0"/>
                <a:ea typeface="Petrona Bold" pitchFamily="34" charset="-122"/>
                <a:cs typeface="Petrona Bold" pitchFamily="34" charset="-120"/>
              </a:rPr>
              <a:t>Optimización y Funcionalidades Avanzadas</a:t>
            </a:r>
            <a:endParaRPr lang="en-US" sz="4000" dirty="0"/>
          </a:p>
        </p:txBody>
      </p:sp>
      <p:pic>
        <p:nvPicPr>
          <p:cNvPr id="4" name="Image 1" descr="preencoded.png"/>
          <p:cNvPicPr>
            <a:picLocks noChangeAspect="1"/>
          </p:cNvPicPr>
          <p:nvPr/>
        </p:nvPicPr>
        <p:blipFill>
          <a:blip r:embed="rId4"/>
          <a:stretch>
            <a:fillRect/>
          </a:stretch>
        </p:blipFill>
        <p:spPr>
          <a:xfrm>
            <a:off x="6164937" y="2096333"/>
            <a:ext cx="484703" cy="484703"/>
          </a:xfrm>
          <a:prstGeom prst="rect">
            <a:avLst/>
          </a:prstGeom>
        </p:spPr>
      </p:pic>
      <p:sp>
        <p:nvSpPr>
          <p:cNvPr id="5" name="Text 1"/>
          <p:cNvSpPr/>
          <p:nvPr/>
        </p:nvSpPr>
        <p:spPr>
          <a:xfrm>
            <a:off x="6164937" y="2774871"/>
            <a:ext cx="3000137" cy="318016"/>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Integración de Modelos 3D</a:t>
            </a:r>
            <a:endParaRPr lang="en-US" sz="2000" dirty="0"/>
          </a:p>
        </p:txBody>
      </p:sp>
      <p:sp>
        <p:nvSpPr>
          <p:cNvPr id="6" name="Text 2"/>
          <p:cNvSpPr/>
          <p:nvPr/>
        </p:nvSpPr>
        <p:spPr>
          <a:xfrm>
            <a:off x="6164937" y="3209211"/>
            <a:ext cx="3748087" cy="1241108"/>
          </a:xfrm>
          <a:prstGeom prst="rect">
            <a:avLst/>
          </a:prstGeom>
          <a:noFill/>
          <a:ln/>
        </p:spPr>
        <p:txBody>
          <a:bodyPr wrap="square" lIns="0" tIns="0" rIns="0" bIns="0" rtlCol="0" anchor="t"/>
          <a:lstStyle/>
          <a:p>
            <a:pPr marL="0" indent="0" algn="l">
              <a:lnSpc>
                <a:spcPts val="2400"/>
              </a:lnSpc>
              <a:buNone/>
            </a:pPr>
            <a:r>
              <a:rPr lang="en-US" sz="1500" kern="0" spc="-31" dirty="0">
                <a:solidFill>
                  <a:srgbClr val="E0D6DE"/>
                </a:solidFill>
                <a:latin typeface="Inter" pitchFamily="34" charset="0"/>
                <a:ea typeface="Inter" pitchFamily="34" charset="-122"/>
                <a:cs typeface="Inter" pitchFamily="34" charset="-120"/>
              </a:rPr>
              <a:t>Se crearon modelos 3D de los puntos de interés del campus, como edificios y facultades, y se incorporaron a la aplicación para una experiencia inmersiva.</a:t>
            </a:r>
            <a:endParaRPr lang="en-US" sz="1500" dirty="0"/>
          </a:p>
        </p:txBody>
      </p:sp>
      <p:pic>
        <p:nvPicPr>
          <p:cNvPr id="7" name="Image 2" descr="preencoded.png"/>
          <p:cNvPicPr>
            <a:picLocks noChangeAspect="1"/>
          </p:cNvPicPr>
          <p:nvPr/>
        </p:nvPicPr>
        <p:blipFill>
          <a:blip r:embed="rId5"/>
          <a:stretch>
            <a:fillRect/>
          </a:stretch>
        </p:blipFill>
        <p:spPr>
          <a:xfrm>
            <a:off x="10203775" y="2096333"/>
            <a:ext cx="484703" cy="484703"/>
          </a:xfrm>
          <a:prstGeom prst="rect">
            <a:avLst/>
          </a:prstGeom>
        </p:spPr>
      </p:pic>
      <p:sp>
        <p:nvSpPr>
          <p:cNvPr id="8" name="Text 3"/>
          <p:cNvSpPr/>
          <p:nvPr/>
        </p:nvSpPr>
        <p:spPr>
          <a:xfrm>
            <a:off x="10203775" y="2774871"/>
            <a:ext cx="2544842" cy="318016"/>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Geolocalización</a:t>
            </a:r>
            <a:endParaRPr lang="en-US" sz="2000" dirty="0"/>
          </a:p>
        </p:txBody>
      </p:sp>
      <p:sp>
        <p:nvSpPr>
          <p:cNvPr id="9" name="Text 4"/>
          <p:cNvSpPr/>
          <p:nvPr/>
        </p:nvSpPr>
        <p:spPr>
          <a:xfrm>
            <a:off x="10203775" y="3209211"/>
            <a:ext cx="3748087" cy="1551384"/>
          </a:xfrm>
          <a:prstGeom prst="rect">
            <a:avLst/>
          </a:prstGeom>
          <a:noFill/>
          <a:ln/>
        </p:spPr>
        <p:txBody>
          <a:bodyPr wrap="square" lIns="0" tIns="0" rIns="0" bIns="0" rtlCol="0" anchor="t"/>
          <a:lstStyle/>
          <a:p>
            <a:pPr marL="0" indent="0" algn="l">
              <a:lnSpc>
                <a:spcPts val="2400"/>
              </a:lnSpc>
              <a:buNone/>
            </a:pPr>
            <a:r>
              <a:rPr lang="en-US" sz="1500" kern="0" spc="-31" dirty="0">
                <a:solidFill>
                  <a:srgbClr val="E0D6DE"/>
                </a:solidFill>
                <a:latin typeface="Inter" pitchFamily="34" charset="0"/>
                <a:ea typeface="Inter" pitchFamily="34" charset="-122"/>
                <a:cs typeface="Inter" pitchFamily="34" charset="-120"/>
              </a:rPr>
              <a:t>Se implementó la geolocalización para que la aplicación pueda detectar la posición del usuario y mostrar la información relevante de los puntos de interés cercanos.</a:t>
            </a:r>
            <a:endParaRPr lang="en-US" sz="1500" dirty="0"/>
          </a:p>
        </p:txBody>
      </p:sp>
      <p:pic>
        <p:nvPicPr>
          <p:cNvPr id="10" name="Image 3" descr="preencoded.png"/>
          <p:cNvPicPr>
            <a:picLocks noChangeAspect="1"/>
          </p:cNvPicPr>
          <p:nvPr/>
        </p:nvPicPr>
        <p:blipFill>
          <a:blip r:embed="rId6"/>
          <a:stretch>
            <a:fillRect/>
          </a:stretch>
        </p:blipFill>
        <p:spPr>
          <a:xfrm>
            <a:off x="6164937" y="5342215"/>
            <a:ext cx="484703" cy="484703"/>
          </a:xfrm>
          <a:prstGeom prst="rect">
            <a:avLst/>
          </a:prstGeom>
        </p:spPr>
      </p:pic>
      <p:sp>
        <p:nvSpPr>
          <p:cNvPr id="11" name="Text 5"/>
          <p:cNvSpPr/>
          <p:nvPr/>
        </p:nvSpPr>
        <p:spPr>
          <a:xfrm>
            <a:off x="6164937" y="6020753"/>
            <a:ext cx="2544842" cy="318016"/>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Acciones Interactivas</a:t>
            </a:r>
            <a:endParaRPr lang="en-US" sz="2000" dirty="0"/>
          </a:p>
        </p:txBody>
      </p:sp>
      <p:sp>
        <p:nvSpPr>
          <p:cNvPr id="12" name="Text 6"/>
          <p:cNvSpPr/>
          <p:nvPr/>
        </p:nvSpPr>
        <p:spPr>
          <a:xfrm>
            <a:off x="6164937" y="6455093"/>
            <a:ext cx="3748087" cy="1241108"/>
          </a:xfrm>
          <a:prstGeom prst="rect">
            <a:avLst/>
          </a:prstGeom>
          <a:noFill/>
          <a:ln/>
        </p:spPr>
        <p:txBody>
          <a:bodyPr wrap="square" lIns="0" tIns="0" rIns="0" bIns="0" rtlCol="0" anchor="t"/>
          <a:lstStyle/>
          <a:p>
            <a:pPr marL="0" indent="0" algn="l">
              <a:lnSpc>
                <a:spcPts val="2400"/>
              </a:lnSpc>
              <a:buNone/>
            </a:pPr>
            <a:r>
              <a:rPr lang="en-US" sz="1500" kern="0" spc="-31" dirty="0">
                <a:solidFill>
                  <a:srgbClr val="E0D6DE"/>
                </a:solidFill>
                <a:latin typeface="Inter" pitchFamily="34" charset="0"/>
                <a:ea typeface="Inter" pitchFamily="34" charset="-122"/>
                <a:cs typeface="Inter" pitchFamily="34" charset="-120"/>
              </a:rPr>
              <a:t>Se diseñaron acciones interactivas para los modelos 3D, como la posibilidad de hacer clic en un edificio para ver su información detallada.</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9987" y="324248"/>
            <a:ext cx="75564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RESULTADOS DE LA APLICACIÓN MOVIL</a:t>
            </a:r>
            <a:endParaRPr lang="en-US" sz="4650" dirty="0"/>
          </a:p>
        </p:txBody>
      </p:sp>
      <p:pic>
        <p:nvPicPr>
          <p:cNvPr id="6" name="Imagen 5">
            <a:extLst>
              <a:ext uri="{FF2B5EF4-FFF2-40B4-BE49-F238E27FC236}">
                <a16:creationId xmlns:a16="http://schemas.microsoft.com/office/drawing/2014/main" id="{2743D0F1-D3D7-4B85-AC01-31423353EC67}"/>
              </a:ext>
            </a:extLst>
          </p:cNvPr>
          <p:cNvPicPr>
            <a:picLocks noChangeAspect="1"/>
          </p:cNvPicPr>
          <p:nvPr/>
        </p:nvPicPr>
        <p:blipFill rotWithShape="1">
          <a:blip r:embed="rId3"/>
          <a:srcRect r="3071"/>
          <a:stretch/>
        </p:blipFill>
        <p:spPr>
          <a:xfrm>
            <a:off x="2662356" y="1979958"/>
            <a:ext cx="2570044" cy="5735958"/>
          </a:xfrm>
          <a:prstGeom prst="rect">
            <a:avLst/>
          </a:prstGeom>
        </p:spPr>
      </p:pic>
      <p:pic>
        <p:nvPicPr>
          <p:cNvPr id="8" name="Imagen 7">
            <a:extLst>
              <a:ext uri="{FF2B5EF4-FFF2-40B4-BE49-F238E27FC236}">
                <a16:creationId xmlns:a16="http://schemas.microsoft.com/office/drawing/2014/main" id="{6CA1B4A5-6BC5-444C-A34D-6C9A0E8E3B48}"/>
              </a:ext>
            </a:extLst>
          </p:cNvPr>
          <p:cNvPicPr>
            <a:picLocks noChangeAspect="1"/>
          </p:cNvPicPr>
          <p:nvPr/>
        </p:nvPicPr>
        <p:blipFill>
          <a:blip r:embed="rId4"/>
          <a:stretch>
            <a:fillRect/>
          </a:stretch>
        </p:blipFill>
        <p:spPr>
          <a:xfrm>
            <a:off x="7485580" y="1976139"/>
            <a:ext cx="2699820" cy="5790109"/>
          </a:xfrm>
          <a:prstGeom prst="rect">
            <a:avLst/>
          </a:prstGeom>
        </p:spPr>
      </p:pic>
    </p:spTree>
    <p:extLst>
      <p:ext uri="{BB962C8B-B14F-4D97-AF65-F5344CB8AC3E}">
        <p14:creationId xmlns:p14="http://schemas.microsoft.com/office/powerpoint/2010/main" val="2556185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1-31 at 15.37.51">
            <a:hlinkClick r:id="" action="ppaction://media"/>
            <a:extLst>
              <a:ext uri="{FF2B5EF4-FFF2-40B4-BE49-F238E27FC236}">
                <a16:creationId xmlns:a16="http://schemas.microsoft.com/office/drawing/2014/main" id="{5DC32756-0DB2-44AC-9A02-1BF587CAB4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3300" y="623467"/>
            <a:ext cx="4178300" cy="7517234"/>
          </a:xfrm>
          <a:prstGeom prst="rect">
            <a:avLst/>
          </a:prstGeom>
        </p:spPr>
      </p:pic>
      <p:sp>
        <p:nvSpPr>
          <p:cNvPr id="3" name="Text 0">
            <a:extLst>
              <a:ext uri="{FF2B5EF4-FFF2-40B4-BE49-F238E27FC236}">
                <a16:creationId xmlns:a16="http://schemas.microsoft.com/office/drawing/2014/main" id="{B2DFFECD-40A2-46C1-861D-1746E7D088E8}"/>
              </a:ext>
            </a:extLst>
          </p:cNvPr>
          <p:cNvSpPr/>
          <p:nvPr/>
        </p:nvSpPr>
        <p:spPr>
          <a:xfrm>
            <a:off x="5013344" y="-120794"/>
            <a:ext cx="3829009" cy="744260"/>
          </a:xfrm>
          <a:prstGeom prst="rect">
            <a:avLst/>
          </a:prstGeom>
          <a:noFill/>
          <a:ln/>
        </p:spPr>
        <p:txBody>
          <a:bodyPr wrap="none" lIns="0" tIns="0" rIns="0" bIns="0" rtlCol="0" anchor="t"/>
          <a:lstStyle/>
          <a:p>
            <a:pPr marL="0" indent="0">
              <a:lnSpc>
                <a:spcPts val="5850"/>
              </a:lnSpc>
              <a:buNone/>
            </a:pPr>
            <a:r>
              <a:rPr lang="en-US" sz="3200" b="1" kern="0" spc="-94" dirty="0">
                <a:solidFill>
                  <a:srgbClr val="FF8AAF"/>
                </a:solidFill>
                <a:latin typeface="Petrona Bold" pitchFamily="34" charset="0"/>
                <a:ea typeface="Petrona Bold" pitchFamily="34" charset="-122"/>
                <a:cs typeface="Petrona Bold" pitchFamily="34" charset="-120"/>
              </a:rPr>
              <a:t>Videos de </a:t>
            </a:r>
            <a:r>
              <a:rPr lang="en-US" sz="3200" b="1" kern="0" spc="-94" dirty="0" err="1">
                <a:solidFill>
                  <a:srgbClr val="FF8AAF"/>
                </a:solidFill>
                <a:latin typeface="Petrona Bold" pitchFamily="34" charset="0"/>
                <a:ea typeface="Petrona Bold" pitchFamily="34" charset="-122"/>
                <a:cs typeface="Petrona Bold" pitchFamily="34" charset="-120"/>
              </a:rPr>
              <a:t>demostración</a:t>
            </a:r>
            <a:endParaRPr lang="en-US" sz="3200" dirty="0"/>
          </a:p>
        </p:txBody>
      </p:sp>
      <p:pic>
        <p:nvPicPr>
          <p:cNvPr id="4" name="Image 0" descr="preencoded.png">
            <a:extLst>
              <a:ext uri="{FF2B5EF4-FFF2-40B4-BE49-F238E27FC236}">
                <a16:creationId xmlns:a16="http://schemas.microsoft.com/office/drawing/2014/main" id="{CD0262CF-463F-4D9B-A200-B6E4BBD24830}"/>
              </a:ext>
            </a:extLst>
          </p:cNvPr>
          <p:cNvPicPr>
            <a:picLocks noChangeAspect="1"/>
          </p:cNvPicPr>
          <p:nvPr/>
        </p:nvPicPr>
        <p:blipFill>
          <a:blip r:embed="rId5"/>
          <a:stretch>
            <a:fillRect/>
          </a:stretch>
        </p:blipFill>
        <p:spPr>
          <a:xfrm>
            <a:off x="-774701" y="0"/>
            <a:ext cx="5486399" cy="8229600"/>
          </a:xfrm>
          <a:prstGeom prst="rect">
            <a:avLst/>
          </a:prstGeom>
        </p:spPr>
      </p:pic>
      <p:pic>
        <p:nvPicPr>
          <p:cNvPr id="5" name="Image 0" descr="preencoded.png">
            <a:extLst>
              <a:ext uri="{FF2B5EF4-FFF2-40B4-BE49-F238E27FC236}">
                <a16:creationId xmlns:a16="http://schemas.microsoft.com/office/drawing/2014/main" id="{94FE1FED-6886-402F-8C2E-7F7C5841F55E}"/>
              </a:ext>
            </a:extLst>
          </p:cNvPr>
          <p:cNvPicPr>
            <a:picLocks noChangeAspect="1"/>
          </p:cNvPicPr>
          <p:nvPr/>
        </p:nvPicPr>
        <p:blipFill>
          <a:blip r:embed="rId6"/>
          <a:stretch>
            <a:fillRect/>
          </a:stretch>
        </p:blipFill>
        <p:spPr>
          <a:xfrm>
            <a:off x="9144000" y="0"/>
            <a:ext cx="5486400" cy="8229600"/>
          </a:xfrm>
          <a:prstGeom prst="rect">
            <a:avLst/>
          </a:prstGeom>
        </p:spPr>
      </p:pic>
    </p:spTree>
    <p:extLst>
      <p:ext uri="{BB962C8B-B14F-4D97-AF65-F5344CB8AC3E}">
        <p14:creationId xmlns:p14="http://schemas.microsoft.com/office/powerpoint/2010/main" val="44890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B2DFFECD-40A2-46C1-861D-1746E7D088E8}"/>
              </a:ext>
            </a:extLst>
          </p:cNvPr>
          <p:cNvSpPr/>
          <p:nvPr/>
        </p:nvSpPr>
        <p:spPr>
          <a:xfrm>
            <a:off x="5013344" y="-120794"/>
            <a:ext cx="3829009" cy="744260"/>
          </a:xfrm>
          <a:prstGeom prst="rect">
            <a:avLst/>
          </a:prstGeom>
          <a:noFill/>
          <a:ln/>
        </p:spPr>
        <p:txBody>
          <a:bodyPr wrap="none" lIns="0" tIns="0" rIns="0" bIns="0" rtlCol="0" anchor="t"/>
          <a:lstStyle/>
          <a:p>
            <a:pPr marL="0" indent="0">
              <a:lnSpc>
                <a:spcPts val="5850"/>
              </a:lnSpc>
              <a:buNone/>
            </a:pPr>
            <a:r>
              <a:rPr lang="en-US" sz="3200" b="1" kern="0" spc="-94" dirty="0">
                <a:solidFill>
                  <a:srgbClr val="FF8AAF"/>
                </a:solidFill>
                <a:latin typeface="Petrona Bold" pitchFamily="34" charset="0"/>
                <a:ea typeface="Petrona Bold" pitchFamily="34" charset="-122"/>
                <a:cs typeface="Petrona Bold" pitchFamily="34" charset="-120"/>
              </a:rPr>
              <a:t>Videos de </a:t>
            </a:r>
            <a:r>
              <a:rPr lang="en-US" sz="3200" b="1" kern="0" spc="-94" dirty="0" err="1">
                <a:solidFill>
                  <a:srgbClr val="FF8AAF"/>
                </a:solidFill>
                <a:latin typeface="Petrona Bold" pitchFamily="34" charset="0"/>
                <a:ea typeface="Petrona Bold" pitchFamily="34" charset="-122"/>
                <a:cs typeface="Petrona Bold" pitchFamily="34" charset="-120"/>
              </a:rPr>
              <a:t>demostración</a:t>
            </a:r>
            <a:endParaRPr lang="en-US" sz="3200" dirty="0"/>
          </a:p>
        </p:txBody>
      </p:sp>
      <p:pic>
        <p:nvPicPr>
          <p:cNvPr id="4" name="Image 0" descr="preencoded.png">
            <a:extLst>
              <a:ext uri="{FF2B5EF4-FFF2-40B4-BE49-F238E27FC236}">
                <a16:creationId xmlns:a16="http://schemas.microsoft.com/office/drawing/2014/main" id="{CD0262CF-463F-4D9B-A200-B6E4BBD24830}"/>
              </a:ext>
            </a:extLst>
          </p:cNvPr>
          <p:cNvPicPr>
            <a:picLocks noChangeAspect="1"/>
          </p:cNvPicPr>
          <p:nvPr/>
        </p:nvPicPr>
        <p:blipFill>
          <a:blip r:embed="rId4"/>
          <a:stretch>
            <a:fillRect/>
          </a:stretch>
        </p:blipFill>
        <p:spPr>
          <a:xfrm>
            <a:off x="-774701" y="0"/>
            <a:ext cx="5486399" cy="8229600"/>
          </a:xfrm>
          <a:prstGeom prst="rect">
            <a:avLst/>
          </a:prstGeom>
        </p:spPr>
      </p:pic>
      <p:pic>
        <p:nvPicPr>
          <p:cNvPr id="5" name="Image 0" descr="preencoded.png">
            <a:extLst>
              <a:ext uri="{FF2B5EF4-FFF2-40B4-BE49-F238E27FC236}">
                <a16:creationId xmlns:a16="http://schemas.microsoft.com/office/drawing/2014/main" id="{94FE1FED-6886-402F-8C2E-7F7C5841F55E}"/>
              </a:ext>
            </a:extLst>
          </p:cNvPr>
          <p:cNvPicPr>
            <a:picLocks noChangeAspect="1"/>
          </p:cNvPicPr>
          <p:nvPr/>
        </p:nvPicPr>
        <p:blipFill>
          <a:blip r:embed="rId5"/>
          <a:stretch>
            <a:fillRect/>
          </a:stretch>
        </p:blipFill>
        <p:spPr>
          <a:xfrm>
            <a:off x="9144000" y="0"/>
            <a:ext cx="5486400" cy="8229600"/>
          </a:xfrm>
          <a:prstGeom prst="rect">
            <a:avLst/>
          </a:prstGeom>
        </p:spPr>
      </p:pic>
      <p:pic>
        <p:nvPicPr>
          <p:cNvPr id="6" name="WhatsApp Video 2025-01-31 at 15.46.21">
            <a:hlinkClick r:id="" action="ppaction://media"/>
            <a:extLst>
              <a:ext uri="{FF2B5EF4-FFF2-40B4-BE49-F238E27FC236}">
                <a16:creationId xmlns:a16="http://schemas.microsoft.com/office/drawing/2014/main" id="{2B21D336-5A1B-4AE3-B8C7-E82319A1C3C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02200" y="507826"/>
            <a:ext cx="4063999" cy="7721774"/>
          </a:xfrm>
          <a:prstGeom prst="rect">
            <a:avLst/>
          </a:prstGeom>
        </p:spPr>
      </p:pic>
    </p:spTree>
    <p:extLst>
      <p:ext uri="{BB962C8B-B14F-4D97-AF65-F5344CB8AC3E}">
        <p14:creationId xmlns:p14="http://schemas.microsoft.com/office/powerpoint/2010/main" val="80257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B2DFFECD-40A2-46C1-861D-1746E7D088E8}"/>
              </a:ext>
            </a:extLst>
          </p:cNvPr>
          <p:cNvSpPr/>
          <p:nvPr/>
        </p:nvSpPr>
        <p:spPr>
          <a:xfrm>
            <a:off x="5013344" y="-120794"/>
            <a:ext cx="3829009" cy="744260"/>
          </a:xfrm>
          <a:prstGeom prst="rect">
            <a:avLst/>
          </a:prstGeom>
          <a:noFill/>
          <a:ln/>
        </p:spPr>
        <p:txBody>
          <a:bodyPr wrap="none" lIns="0" tIns="0" rIns="0" bIns="0" rtlCol="0" anchor="t"/>
          <a:lstStyle/>
          <a:p>
            <a:pPr marL="0" indent="0">
              <a:lnSpc>
                <a:spcPts val="5850"/>
              </a:lnSpc>
              <a:buNone/>
            </a:pPr>
            <a:r>
              <a:rPr lang="en-US" sz="3200" b="1" kern="0" spc="-94" dirty="0">
                <a:solidFill>
                  <a:srgbClr val="FF8AAF"/>
                </a:solidFill>
                <a:latin typeface="Petrona Bold" pitchFamily="34" charset="0"/>
                <a:ea typeface="Petrona Bold" pitchFamily="34" charset="-122"/>
                <a:cs typeface="Petrona Bold" pitchFamily="34" charset="-120"/>
              </a:rPr>
              <a:t>Videos de </a:t>
            </a:r>
            <a:r>
              <a:rPr lang="en-US" sz="3200" b="1" kern="0" spc="-94" dirty="0" err="1">
                <a:solidFill>
                  <a:srgbClr val="FF8AAF"/>
                </a:solidFill>
                <a:latin typeface="Petrona Bold" pitchFamily="34" charset="0"/>
                <a:ea typeface="Petrona Bold" pitchFamily="34" charset="-122"/>
                <a:cs typeface="Petrona Bold" pitchFamily="34" charset="-120"/>
              </a:rPr>
              <a:t>demostración</a:t>
            </a:r>
            <a:endParaRPr lang="en-US" sz="3200" dirty="0"/>
          </a:p>
        </p:txBody>
      </p:sp>
      <p:pic>
        <p:nvPicPr>
          <p:cNvPr id="4" name="Image 0" descr="preencoded.png">
            <a:extLst>
              <a:ext uri="{FF2B5EF4-FFF2-40B4-BE49-F238E27FC236}">
                <a16:creationId xmlns:a16="http://schemas.microsoft.com/office/drawing/2014/main" id="{CD0262CF-463F-4D9B-A200-B6E4BBD24830}"/>
              </a:ext>
            </a:extLst>
          </p:cNvPr>
          <p:cNvPicPr>
            <a:picLocks noChangeAspect="1"/>
          </p:cNvPicPr>
          <p:nvPr/>
        </p:nvPicPr>
        <p:blipFill>
          <a:blip r:embed="rId4"/>
          <a:stretch>
            <a:fillRect/>
          </a:stretch>
        </p:blipFill>
        <p:spPr>
          <a:xfrm>
            <a:off x="-774701" y="0"/>
            <a:ext cx="5486399" cy="8229600"/>
          </a:xfrm>
          <a:prstGeom prst="rect">
            <a:avLst/>
          </a:prstGeom>
        </p:spPr>
      </p:pic>
      <p:pic>
        <p:nvPicPr>
          <p:cNvPr id="5" name="Image 0" descr="preencoded.png">
            <a:extLst>
              <a:ext uri="{FF2B5EF4-FFF2-40B4-BE49-F238E27FC236}">
                <a16:creationId xmlns:a16="http://schemas.microsoft.com/office/drawing/2014/main" id="{94FE1FED-6886-402F-8C2E-7F7C5841F55E}"/>
              </a:ext>
            </a:extLst>
          </p:cNvPr>
          <p:cNvPicPr>
            <a:picLocks noChangeAspect="1"/>
          </p:cNvPicPr>
          <p:nvPr/>
        </p:nvPicPr>
        <p:blipFill>
          <a:blip r:embed="rId5"/>
          <a:stretch>
            <a:fillRect/>
          </a:stretch>
        </p:blipFill>
        <p:spPr>
          <a:xfrm>
            <a:off x="9144000" y="0"/>
            <a:ext cx="5486400" cy="8229600"/>
          </a:xfrm>
          <a:prstGeom prst="rect">
            <a:avLst/>
          </a:prstGeom>
        </p:spPr>
      </p:pic>
      <p:pic>
        <p:nvPicPr>
          <p:cNvPr id="6" name="WhatsApp Video 2025-01-31 at 15.51.23">
            <a:hlinkClick r:id="" action="ppaction://media"/>
            <a:extLst>
              <a:ext uri="{FF2B5EF4-FFF2-40B4-BE49-F238E27FC236}">
                <a16:creationId xmlns:a16="http://schemas.microsoft.com/office/drawing/2014/main" id="{F6239FB0-999F-42C4-B508-2F0B9A21FA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02200" y="574675"/>
            <a:ext cx="4089400" cy="7654925"/>
          </a:xfrm>
          <a:prstGeom prst="rect">
            <a:avLst/>
          </a:prstGeom>
        </p:spPr>
      </p:pic>
    </p:spTree>
    <p:extLst>
      <p:ext uri="{BB962C8B-B14F-4D97-AF65-F5344CB8AC3E}">
        <p14:creationId xmlns:p14="http://schemas.microsoft.com/office/powerpoint/2010/main" val="380406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65333"/>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Conclusión</a:t>
            </a:r>
            <a:endParaRPr lang="en-US" sz="4650" dirty="0"/>
          </a:p>
        </p:txBody>
      </p:sp>
      <p:sp>
        <p:nvSpPr>
          <p:cNvPr id="4" name="Text 1"/>
          <p:cNvSpPr/>
          <p:nvPr/>
        </p:nvSpPr>
        <p:spPr>
          <a:xfrm>
            <a:off x="793790" y="3749754"/>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La aplicación de Realidad Aumentada para la EPN es una herramienta educativa innovadora que utiliza tecnología de vanguardia para brindar una experiencia de aprendizaje interactiva. Esta aplicación tiene el potencial de mejorar la experiencia del campus universitario, aumentar la participación y facilitar la exploración del entorno.</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Aplicación de Realidad Aumentada para la EPN</a:t>
            </a:r>
            <a:endParaRPr lang="en-US" sz="4650" dirty="0"/>
          </a:p>
        </p:txBody>
      </p:sp>
      <p:sp>
        <p:nvSpPr>
          <p:cNvPr id="4" name="Text 1"/>
          <p:cNvSpPr/>
          <p:nvPr/>
        </p:nvSpPr>
        <p:spPr>
          <a:xfrm>
            <a:off x="6280190" y="4303276"/>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Este proyecto busca transformar la experiencia en la Escuela Politécnica Nacional con una aplicación móvil de Realidad Aumentada (RA) que permite a los estudiantes interactuar con el campus de forma más dinámica e informativa.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31839"/>
            <a:ext cx="6671072"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Objetivo y Características</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Objetivo</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La aplicación tiene como objetivo proporcionar una experiencia interactiva y enriquecedora al usuario al mostrar información detallada sobre los puntos de interés del campus, como edificios y facultades.</a:t>
            </a:r>
            <a:endParaRPr lang="en-US" sz="1750" dirty="0"/>
          </a:p>
        </p:txBody>
      </p:sp>
      <p:sp>
        <p:nvSpPr>
          <p:cNvPr id="5" name="Text 3"/>
          <p:cNvSpPr/>
          <p:nvPr/>
        </p:nvSpPr>
        <p:spPr>
          <a:xfrm>
            <a:off x="7599521" y="364307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Características</a:t>
            </a:r>
            <a:endParaRPr lang="en-US" sz="2300" dirty="0"/>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La app utiliza la cámara del dispositivo para superponer información en tiempo real sobre los objetos del campus, brindando acceso a información relevante y recursos de aprendizaje.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5683" y="607219"/>
            <a:ext cx="6267331" cy="661511"/>
          </a:xfrm>
          <a:prstGeom prst="rect">
            <a:avLst/>
          </a:prstGeom>
          <a:noFill/>
          <a:ln/>
        </p:spPr>
        <p:txBody>
          <a:bodyPr wrap="none" lIns="0" tIns="0" rIns="0" bIns="0" rtlCol="0" anchor="t"/>
          <a:lstStyle/>
          <a:p>
            <a:pPr marL="0" indent="0">
              <a:lnSpc>
                <a:spcPts val="5200"/>
              </a:lnSpc>
              <a:buNone/>
            </a:pPr>
            <a:r>
              <a:rPr lang="en-US" sz="4150" b="1" kern="0" spc="-83" dirty="0">
                <a:solidFill>
                  <a:srgbClr val="FF8AAF"/>
                </a:solidFill>
                <a:latin typeface="Petrona Bold" pitchFamily="34" charset="0"/>
                <a:ea typeface="Petrona Bold" pitchFamily="34" charset="-122"/>
                <a:cs typeface="Petrona Bold" pitchFamily="34" charset="-120"/>
              </a:rPr>
              <a:t>Desarrollo de la Aplicación</a:t>
            </a:r>
            <a:endParaRPr lang="en-US" sz="4150" dirty="0"/>
          </a:p>
        </p:txBody>
      </p:sp>
      <p:sp>
        <p:nvSpPr>
          <p:cNvPr id="3" name="Shape 1"/>
          <p:cNvSpPr/>
          <p:nvPr/>
        </p:nvSpPr>
        <p:spPr>
          <a:xfrm>
            <a:off x="705683" y="4651296"/>
            <a:ext cx="13219033" cy="22860"/>
          </a:xfrm>
          <a:prstGeom prst="roundRect">
            <a:avLst>
              <a:gd name="adj" fmla="val 370439"/>
            </a:avLst>
          </a:prstGeom>
          <a:solidFill>
            <a:srgbClr val="48367C"/>
          </a:solidFill>
          <a:ln/>
        </p:spPr>
      </p:sp>
      <p:sp>
        <p:nvSpPr>
          <p:cNvPr id="4" name="Shape 2"/>
          <p:cNvSpPr/>
          <p:nvPr/>
        </p:nvSpPr>
        <p:spPr>
          <a:xfrm>
            <a:off x="3277553" y="3945612"/>
            <a:ext cx="22860" cy="705683"/>
          </a:xfrm>
          <a:prstGeom prst="roundRect">
            <a:avLst>
              <a:gd name="adj" fmla="val 370439"/>
            </a:avLst>
          </a:prstGeom>
          <a:solidFill>
            <a:srgbClr val="48367C"/>
          </a:solidFill>
          <a:ln/>
        </p:spPr>
      </p:sp>
      <p:sp>
        <p:nvSpPr>
          <p:cNvPr id="5" name="Shape 3"/>
          <p:cNvSpPr/>
          <p:nvPr/>
        </p:nvSpPr>
        <p:spPr>
          <a:xfrm>
            <a:off x="3062168" y="4424482"/>
            <a:ext cx="453628" cy="453628"/>
          </a:xfrm>
          <a:prstGeom prst="roundRect">
            <a:avLst>
              <a:gd name="adj" fmla="val 18668"/>
            </a:avLst>
          </a:prstGeom>
          <a:solidFill>
            <a:srgbClr val="2F1D63"/>
          </a:solidFill>
          <a:ln w="7620">
            <a:solidFill>
              <a:srgbClr val="48367C"/>
            </a:solidFill>
            <a:prstDash val="solid"/>
          </a:ln>
        </p:spPr>
      </p:sp>
      <p:sp>
        <p:nvSpPr>
          <p:cNvPr id="6" name="Text 4"/>
          <p:cNvSpPr/>
          <p:nvPr/>
        </p:nvSpPr>
        <p:spPr>
          <a:xfrm>
            <a:off x="3224213" y="4492466"/>
            <a:ext cx="129540" cy="317540"/>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7" name="Text 5"/>
          <p:cNvSpPr/>
          <p:nvPr/>
        </p:nvSpPr>
        <p:spPr>
          <a:xfrm>
            <a:off x="1965841" y="2002631"/>
            <a:ext cx="2646283" cy="330756"/>
          </a:xfrm>
          <a:prstGeom prst="rect">
            <a:avLst/>
          </a:prstGeom>
          <a:noFill/>
          <a:ln/>
        </p:spPr>
        <p:txBody>
          <a:bodyPr wrap="none" lIns="0" tIns="0" rIns="0" bIns="0" rtlCol="0" anchor="t"/>
          <a:lstStyle/>
          <a:p>
            <a:pPr marL="0" indent="0" algn="ctr">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Planificación y Diseño</a:t>
            </a:r>
            <a:endParaRPr lang="en-US" sz="2050" dirty="0"/>
          </a:p>
        </p:txBody>
      </p:sp>
      <p:sp>
        <p:nvSpPr>
          <p:cNvPr id="8" name="Text 6"/>
          <p:cNvSpPr/>
          <p:nvPr/>
        </p:nvSpPr>
        <p:spPr>
          <a:xfrm>
            <a:off x="907256" y="2454354"/>
            <a:ext cx="4763453" cy="1289685"/>
          </a:xfrm>
          <a:prstGeom prst="rect">
            <a:avLst/>
          </a:prstGeom>
          <a:noFill/>
          <a:ln/>
        </p:spPr>
        <p:txBody>
          <a:bodyPr wrap="square" lIns="0" tIns="0" rIns="0" bIns="0" rtlCol="0" anchor="t"/>
          <a:lstStyle/>
          <a:p>
            <a:pPr marL="0" indent="0" algn="ctr">
              <a:lnSpc>
                <a:spcPts val="2500"/>
              </a:lnSpc>
              <a:buNone/>
            </a:pPr>
            <a:r>
              <a:rPr lang="en-US" sz="1550" kern="0" spc="-32" dirty="0">
                <a:solidFill>
                  <a:srgbClr val="E0D6DE"/>
                </a:solidFill>
                <a:latin typeface="Inter" pitchFamily="34" charset="0"/>
                <a:ea typeface="Inter" pitchFamily="34" charset="-122"/>
                <a:cs typeface="Inter" pitchFamily="34" charset="-120"/>
              </a:rPr>
              <a:t>El proyecto se inició con la definición del alcance y la planificación de las funcionalidades de la app. Se diseñó la interfaz de usuario (UI) con wireframes para visualizar la experiencia del usuario.</a:t>
            </a:r>
            <a:endParaRPr lang="en-US" sz="1550" dirty="0"/>
          </a:p>
        </p:txBody>
      </p:sp>
      <p:sp>
        <p:nvSpPr>
          <p:cNvPr id="9" name="Shape 7"/>
          <p:cNvSpPr/>
          <p:nvPr/>
        </p:nvSpPr>
        <p:spPr>
          <a:xfrm>
            <a:off x="5961578" y="4651296"/>
            <a:ext cx="22860" cy="705683"/>
          </a:xfrm>
          <a:prstGeom prst="roundRect">
            <a:avLst>
              <a:gd name="adj" fmla="val 370439"/>
            </a:avLst>
          </a:prstGeom>
          <a:solidFill>
            <a:srgbClr val="48367C"/>
          </a:solidFill>
          <a:ln/>
        </p:spPr>
      </p:sp>
      <p:sp>
        <p:nvSpPr>
          <p:cNvPr id="10" name="Shape 8"/>
          <p:cNvSpPr/>
          <p:nvPr/>
        </p:nvSpPr>
        <p:spPr>
          <a:xfrm>
            <a:off x="5746194" y="4424482"/>
            <a:ext cx="453628" cy="453628"/>
          </a:xfrm>
          <a:prstGeom prst="roundRect">
            <a:avLst>
              <a:gd name="adj" fmla="val 18668"/>
            </a:avLst>
          </a:prstGeom>
          <a:solidFill>
            <a:srgbClr val="2F1D63"/>
          </a:solidFill>
          <a:ln w="7620">
            <a:solidFill>
              <a:srgbClr val="48367C"/>
            </a:solidFill>
            <a:prstDash val="solid"/>
          </a:ln>
        </p:spPr>
      </p:sp>
      <p:sp>
        <p:nvSpPr>
          <p:cNvPr id="11" name="Text 9"/>
          <p:cNvSpPr/>
          <p:nvPr/>
        </p:nvSpPr>
        <p:spPr>
          <a:xfrm>
            <a:off x="5886093" y="4492466"/>
            <a:ext cx="173712" cy="317540"/>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2" name="Text 10"/>
          <p:cNvSpPr/>
          <p:nvPr/>
        </p:nvSpPr>
        <p:spPr>
          <a:xfrm>
            <a:off x="3733205" y="5558552"/>
            <a:ext cx="4479727" cy="330756"/>
          </a:xfrm>
          <a:prstGeom prst="rect">
            <a:avLst/>
          </a:prstGeom>
          <a:noFill/>
          <a:ln/>
        </p:spPr>
        <p:txBody>
          <a:bodyPr wrap="none" lIns="0" tIns="0" rIns="0" bIns="0" rtlCol="0" anchor="t"/>
          <a:lstStyle/>
          <a:p>
            <a:pPr marL="0" indent="0" algn="ctr">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Desarrollo de Funcionalidades Básicas</a:t>
            </a:r>
            <a:endParaRPr lang="en-US" sz="2050" dirty="0"/>
          </a:p>
        </p:txBody>
      </p:sp>
      <p:sp>
        <p:nvSpPr>
          <p:cNvPr id="13" name="Text 11"/>
          <p:cNvSpPr/>
          <p:nvPr/>
        </p:nvSpPr>
        <p:spPr>
          <a:xfrm>
            <a:off x="3591282" y="6010275"/>
            <a:ext cx="4763572" cy="1612106"/>
          </a:xfrm>
          <a:prstGeom prst="rect">
            <a:avLst/>
          </a:prstGeom>
          <a:noFill/>
          <a:ln/>
        </p:spPr>
        <p:txBody>
          <a:bodyPr wrap="square" lIns="0" tIns="0" rIns="0" bIns="0" rtlCol="0" anchor="t"/>
          <a:lstStyle/>
          <a:p>
            <a:pPr marL="0" indent="0" algn="ctr">
              <a:lnSpc>
                <a:spcPts val="2500"/>
              </a:lnSpc>
              <a:buNone/>
            </a:pPr>
            <a:r>
              <a:rPr lang="en-US" sz="1550" kern="0" spc="-32" dirty="0">
                <a:solidFill>
                  <a:srgbClr val="E0D6DE"/>
                </a:solidFill>
                <a:latin typeface="Inter" pitchFamily="34" charset="0"/>
                <a:ea typeface="Inter" pitchFamily="34" charset="-122"/>
                <a:cs typeface="Inter" pitchFamily="34" charset="-120"/>
              </a:rPr>
              <a:t>Se configuró el proyecto en Android Studio y se implementó la tecnología ARCore para la detección y superposición de información en RA. Se integró la cámara del dispositivo para mostrar la realidad aumentada.</a:t>
            </a:r>
            <a:endParaRPr lang="en-US" sz="1550" dirty="0"/>
          </a:p>
        </p:txBody>
      </p:sp>
      <p:sp>
        <p:nvSpPr>
          <p:cNvPr id="14" name="Shape 12"/>
          <p:cNvSpPr/>
          <p:nvPr/>
        </p:nvSpPr>
        <p:spPr>
          <a:xfrm>
            <a:off x="8645723" y="3945612"/>
            <a:ext cx="22860" cy="705683"/>
          </a:xfrm>
          <a:prstGeom prst="roundRect">
            <a:avLst>
              <a:gd name="adj" fmla="val 370439"/>
            </a:avLst>
          </a:prstGeom>
          <a:solidFill>
            <a:srgbClr val="48367C"/>
          </a:solidFill>
          <a:ln/>
        </p:spPr>
      </p:sp>
      <p:sp>
        <p:nvSpPr>
          <p:cNvPr id="15" name="Shape 13"/>
          <p:cNvSpPr/>
          <p:nvPr/>
        </p:nvSpPr>
        <p:spPr>
          <a:xfrm>
            <a:off x="8430339" y="4424482"/>
            <a:ext cx="453628" cy="453628"/>
          </a:xfrm>
          <a:prstGeom prst="roundRect">
            <a:avLst>
              <a:gd name="adj" fmla="val 18668"/>
            </a:avLst>
          </a:prstGeom>
          <a:solidFill>
            <a:srgbClr val="2F1D63"/>
          </a:solidFill>
          <a:ln w="7620">
            <a:solidFill>
              <a:srgbClr val="48367C"/>
            </a:solidFill>
            <a:prstDash val="solid"/>
          </a:ln>
        </p:spPr>
      </p:sp>
      <p:sp>
        <p:nvSpPr>
          <p:cNvPr id="16" name="Text 14"/>
          <p:cNvSpPr/>
          <p:nvPr/>
        </p:nvSpPr>
        <p:spPr>
          <a:xfrm>
            <a:off x="8570476" y="4492466"/>
            <a:ext cx="173355" cy="317540"/>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7" name="Text 15"/>
          <p:cNvSpPr/>
          <p:nvPr/>
        </p:nvSpPr>
        <p:spPr>
          <a:xfrm>
            <a:off x="6275427" y="1671876"/>
            <a:ext cx="4763572" cy="661511"/>
          </a:xfrm>
          <a:prstGeom prst="rect">
            <a:avLst/>
          </a:prstGeom>
          <a:noFill/>
          <a:ln/>
        </p:spPr>
        <p:txBody>
          <a:bodyPr wrap="square" lIns="0" tIns="0" rIns="0" bIns="0" rtlCol="0" anchor="t"/>
          <a:lstStyle/>
          <a:p>
            <a:pPr marL="0" indent="0" algn="ctr">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Optimización y Funcionalidades Avanzadas</a:t>
            </a:r>
            <a:endParaRPr lang="en-US" sz="2050" dirty="0"/>
          </a:p>
        </p:txBody>
      </p:sp>
      <p:sp>
        <p:nvSpPr>
          <p:cNvPr id="18" name="Text 16"/>
          <p:cNvSpPr/>
          <p:nvPr/>
        </p:nvSpPr>
        <p:spPr>
          <a:xfrm>
            <a:off x="6275427" y="2454354"/>
            <a:ext cx="4763572" cy="1289685"/>
          </a:xfrm>
          <a:prstGeom prst="rect">
            <a:avLst/>
          </a:prstGeom>
          <a:noFill/>
          <a:ln/>
        </p:spPr>
        <p:txBody>
          <a:bodyPr wrap="square" lIns="0" tIns="0" rIns="0" bIns="0" rtlCol="0" anchor="t"/>
          <a:lstStyle/>
          <a:p>
            <a:pPr marL="0" indent="0" algn="ctr">
              <a:lnSpc>
                <a:spcPts val="2500"/>
              </a:lnSpc>
              <a:buNone/>
            </a:pPr>
            <a:r>
              <a:rPr lang="en-US" sz="1550" kern="0" spc="-32" dirty="0">
                <a:solidFill>
                  <a:srgbClr val="E0D6DE"/>
                </a:solidFill>
                <a:latin typeface="Inter" pitchFamily="34" charset="0"/>
                <a:ea typeface="Inter" pitchFamily="34" charset="-122"/>
                <a:cs typeface="Inter" pitchFamily="34" charset="-120"/>
              </a:rPr>
              <a:t>Se incorporaron modelos 3D de los puntos de interés del campus, se integró la geolocalización y se diseñaron acciones interactivas para enriquecer la experiencia del usuario.</a:t>
            </a:r>
            <a:endParaRPr lang="en-US" sz="1550" dirty="0"/>
          </a:p>
        </p:txBody>
      </p:sp>
      <p:sp>
        <p:nvSpPr>
          <p:cNvPr id="19" name="Shape 17"/>
          <p:cNvSpPr/>
          <p:nvPr/>
        </p:nvSpPr>
        <p:spPr>
          <a:xfrm>
            <a:off x="11329868" y="4651296"/>
            <a:ext cx="22860" cy="705683"/>
          </a:xfrm>
          <a:prstGeom prst="roundRect">
            <a:avLst>
              <a:gd name="adj" fmla="val 370439"/>
            </a:avLst>
          </a:prstGeom>
          <a:solidFill>
            <a:srgbClr val="48367C"/>
          </a:solidFill>
          <a:ln/>
        </p:spPr>
      </p:sp>
      <p:sp>
        <p:nvSpPr>
          <p:cNvPr id="20" name="Shape 18"/>
          <p:cNvSpPr/>
          <p:nvPr/>
        </p:nvSpPr>
        <p:spPr>
          <a:xfrm>
            <a:off x="11114484" y="4424482"/>
            <a:ext cx="453628" cy="453628"/>
          </a:xfrm>
          <a:prstGeom prst="roundRect">
            <a:avLst>
              <a:gd name="adj" fmla="val 18668"/>
            </a:avLst>
          </a:prstGeom>
          <a:solidFill>
            <a:srgbClr val="2F1D63"/>
          </a:solidFill>
          <a:ln w="7620">
            <a:solidFill>
              <a:srgbClr val="48367C"/>
            </a:solidFill>
            <a:prstDash val="solid"/>
          </a:ln>
        </p:spPr>
      </p:sp>
      <p:sp>
        <p:nvSpPr>
          <p:cNvPr id="21" name="Text 19"/>
          <p:cNvSpPr/>
          <p:nvPr/>
        </p:nvSpPr>
        <p:spPr>
          <a:xfrm>
            <a:off x="11258907" y="4492466"/>
            <a:ext cx="164783" cy="317540"/>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4</a:t>
            </a:r>
            <a:endParaRPr lang="en-US" sz="2500" dirty="0"/>
          </a:p>
        </p:txBody>
      </p:sp>
      <p:sp>
        <p:nvSpPr>
          <p:cNvPr id="22" name="Text 20"/>
          <p:cNvSpPr/>
          <p:nvPr/>
        </p:nvSpPr>
        <p:spPr>
          <a:xfrm>
            <a:off x="10005179" y="5558552"/>
            <a:ext cx="2672358" cy="330756"/>
          </a:xfrm>
          <a:prstGeom prst="rect">
            <a:avLst/>
          </a:prstGeom>
          <a:noFill/>
          <a:ln/>
        </p:spPr>
        <p:txBody>
          <a:bodyPr wrap="none" lIns="0" tIns="0" rIns="0" bIns="0" rtlCol="0" anchor="t"/>
          <a:lstStyle/>
          <a:p>
            <a:pPr marL="0" indent="0" algn="ctr">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Presentación y Entrega</a:t>
            </a:r>
            <a:endParaRPr lang="en-US" sz="2050" dirty="0"/>
          </a:p>
        </p:txBody>
      </p:sp>
      <p:sp>
        <p:nvSpPr>
          <p:cNvPr id="23" name="Text 21"/>
          <p:cNvSpPr/>
          <p:nvPr/>
        </p:nvSpPr>
        <p:spPr>
          <a:xfrm>
            <a:off x="8959572" y="6010275"/>
            <a:ext cx="4763572" cy="1289685"/>
          </a:xfrm>
          <a:prstGeom prst="rect">
            <a:avLst/>
          </a:prstGeom>
          <a:noFill/>
          <a:ln/>
        </p:spPr>
        <p:txBody>
          <a:bodyPr wrap="square" lIns="0" tIns="0" rIns="0" bIns="0" rtlCol="0" anchor="t"/>
          <a:lstStyle/>
          <a:p>
            <a:pPr marL="0" indent="0" algn="ctr">
              <a:lnSpc>
                <a:spcPts val="2500"/>
              </a:lnSpc>
              <a:buNone/>
            </a:pPr>
            <a:r>
              <a:rPr lang="en-US" sz="1550" kern="0" spc="-32" dirty="0">
                <a:solidFill>
                  <a:srgbClr val="E0D6DE"/>
                </a:solidFill>
                <a:latin typeface="Inter" pitchFamily="34" charset="0"/>
                <a:ea typeface="Inter" pitchFamily="34" charset="-122"/>
                <a:cs typeface="Inter" pitchFamily="34" charset="-120"/>
              </a:rPr>
              <a:t>Se generó el APK final de la aplicación y se presentó el proyecto a los evaluadores, destacando los logros del desarrollo y las funcionalidades de la app.</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F8AD899-EF8C-4FE3-A9CA-D38E510CC54A}"/>
              </a:ext>
            </a:extLst>
          </p:cNvPr>
          <p:cNvSpPr/>
          <p:nvPr/>
        </p:nvSpPr>
        <p:spPr>
          <a:xfrm>
            <a:off x="527090" y="289083"/>
            <a:ext cx="6671072" cy="744260"/>
          </a:xfrm>
          <a:prstGeom prst="rect">
            <a:avLst/>
          </a:prstGeom>
          <a:noFill/>
          <a:ln/>
        </p:spPr>
        <p:txBody>
          <a:bodyPr wrap="none" lIns="0" tIns="0" rIns="0" bIns="0" rtlCol="0" anchor="t"/>
          <a:lstStyle/>
          <a:p>
            <a:pPr marL="0" indent="0">
              <a:lnSpc>
                <a:spcPts val="5850"/>
              </a:lnSpc>
              <a:buNone/>
            </a:pPr>
            <a:r>
              <a:rPr lang="en-US" sz="4650" b="1" kern="0" spc="-94" dirty="0" err="1">
                <a:solidFill>
                  <a:srgbClr val="FF8AAF"/>
                </a:solidFill>
                <a:latin typeface="Petrona Bold" pitchFamily="34" charset="0"/>
                <a:ea typeface="Petrona Bold" pitchFamily="34" charset="-122"/>
              </a:rPr>
              <a:t>Herramientas</a:t>
            </a:r>
            <a:r>
              <a:rPr lang="en-US" sz="4650" b="1" kern="0" spc="-94" dirty="0">
                <a:solidFill>
                  <a:srgbClr val="FF8AAF"/>
                </a:solidFill>
                <a:latin typeface="Petrona Bold" pitchFamily="34" charset="0"/>
                <a:ea typeface="Petrona Bold" pitchFamily="34" charset="-122"/>
              </a:rPr>
              <a:t> </a:t>
            </a:r>
            <a:r>
              <a:rPr lang="en-US" sz="4650" b="1" kern="0" spc="-94" dirty="0" err="1">
                <a:solidFill>
                  <a:srgbClr val="FF8AAF"/>
                </a:solidFill>
                <a:latin typeface="Petrona Bold" pitchFamily="34" charset="0"/>
                <a:ea typeface="Petrona Bold" pitchFamily="34" charset="-122"/>
              </a:rPr>
              <a:t>ocupadas</a:t>
            </a:r>
            <a:endParaRPr lang="en-US" sz="4650" dirty="0"/>
          </a:p>
        </p:txBody>
      </p:sp>
      <p:sp>
        <p:nvSpPr>
          <p:cNvPr id="3" name="Text 1">
            <a:extLst>
              <a:ext uri="{FF2B5EF4-FFF2-40B4-BE49-F238E27FC236}">
                <a16:creationId xmlns:a16="http://schemas.microsoft.com/office/drawing/2014/main" id="{C093549E-3CCA-46DD-AA10-13B28D424FC7}"/>
              </a:ext>
            </a:extLst>
          </p:cNvPr>
          <p:cNvSpPr/>
          <p:nvPr/>
        </p:nvSpPr>
        <p:spPr>
          <a:xfrm>
            <a:off x="184191" y="1127240"/>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Kotlin</a:t>
            </a:r>
            <a:endParaRPr lang="en-US" sz="2300" dirty="0"/>
          </a:p>
        </p:txBody>
      </p:sp>
      <p:sp>
        <p:nvSpPr>
          <p:cNvPr id="4" name="Text 2">
            <a:extLst>
              <a:ext uri="{FF2B5EF4-FFF2-40B4-BE49-F238E27FC236}">
                <a16:creationId xmlns:a16="http://schemas.microsoft.com/office/drawing/2014/main" id="{1BD796D2-5FD3-4BFC-AB3E-6486BE6BC16E}"/>
              </a:ext>
            </a:extLst>
          </p:cNvPr>
          <p:cNvSpPr/>
          <p:nvPr/>
        </p:nvSpPr>
        <p:spPr>
          <a:xfrm>
            <a:off x="184191" y="1507249"/>
            <a:ext cx="5429210" cy="1210730"/>
          </a:xfrm>
          <a:prstGeom prst="rect">
            <a:avLst/>
          </a:prstGeom>
          <a:noFill/>
          <a:ln/>
        </p:spPr>
        <p:txBody>
          <a:bodyPr wrap="square" lIns="0" tIns="0" rIns="0" bIns="0" rtlCol="0" anchor="t"/>
          <a:lstStyle/>
          <a:p>
            <a:pPr algn="just">
              <a:lnSpc>
                <a:spcPts val="2850"/>
              </a:lnSpc>
            </a:pPr>
            <a:r>
              <a:rPr lang="es-ES" sz="1600" dirty="0">
                <a:solidFill>
                  <a:schemeClr val="bg1"/>
                </a:solidFill>
              </a:rPr>
              <a:t>Lenguaje de programación moderno para Android, rápido, seguro y fácil de leer.</a:t>
            </a:r>
            <a:r>
              <a:rPr lang="en-US" sz="1750" kern="0" spc="-36" dirty="0">
                <a:solidFill>
                  <a:schemeClr val="bg1"/>
                </a:solidFill>
                <a:latin typeface="Inter" pitchFamily="34" charset="0"/>
                <a:ea typeface="Inter" pitchFamily="34" charset="-122"/>
                <a:cs typeface="Inter" pitchFamily="34" charset="-120"/>
              </a:rPr>
              <a:t>.</a:t>
            </a:r>
            <a:endParaRPr lang="en-US" sz="1750" dirty="0">
              <a:solidFill>
                <a:schemeClr val="bg1"/>
              </a:solidFill>
            </a:endParaRPr>
          </a:p>
        </p:txBody>
      </p:sp>
      <p:sp>
        <p:nvSpPr>
          <p:cNvPr id="5" name="Text 3">
            <a:extLst>
              <a:ext uri="{FF2B5EF4-FFF2-40B4-BE49-F238E27FC236}">
                <a16:creationId xmlns:a16="http://schemas.microsoft.com/office/drawing/2014/main" id="{696E7605-0EDA-4138-B339-AD6CBA38135B}"/>
              </a:ext>
            </a:extLst>
          </p:cNvPr>
          <p:cNvSpPr/>
          <p:nvPr/>
        </p:nvSpPr>
        <p:spPr>
          <a:xfrm>
            <a:off x="7198162" y="1033343"/>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Android Studio</a:t>
            </a:r>
            <a:endParaRPr lang="en-US" sz="2300" dirty="0"/>
          </a:p>
        </p:txBody>
      </p:sp>
      <p:sp>
        <p:nvSpPr>
          <p:cNvPr id="6" name="Text 4">
            <a:extLst>
              <a:ext uri="{FF2B5EF4-FFF2-40B4-BE49-F238E27FC236}">
                <a16:creationId xmlns:a16="http://schemas.microsoft.com/office/drawing/2014/main" id="{571730B2-16F3-456D-BD78-CE265FA412FB}"/>
              </a:ext>
            </a:extLst>
          </p:cNvPr>
          <p:cNvSpPr/>
          <p:nvPr/>
        </p:nvSpPr>
        <p:spPr>
          <a:xfrm>
            <a:off x="7198163" y="1405413"/>
            <a:ext cx="5819338" cy="969487"/>
          </a:xfrm>
          <a:prstGeom prst="rect">
            <a:avLst/>
          </a:prstGeom>
          <a:noFill/>
          <a:ln/>
        </p:spPr>
        <p:txBody>
          <a:bodyPr wrap="square" lIns="0" tIns="0" rIns="0" bIns="0" rtlCol="0" anchor="t"/>
          <a:lstStyle/>
          <a:p>
            <a:pPr>
              <a:lnSpc>
                <a:spcPts val="2850"/>
              </a:lnSpc>
            </a:pPr>
            <a:r>
              <a:rPr lang="es-ES" sz="1600" dirty="0">
                <a:solidFill>
                  <a:schemeClr val="bg1"/>
                </a:solidFill>
                <a:latin typeface="Bahnschrift" panose="020B0502040204020203" pitchFamily="34" charset="0"/>
              </a:rPr>
              <a:t>IDE oficial para crear aplicaciones Android, con herramientas para desarrollo, prueba y optimización</a:t>
            </a:r>
            <a:endParaRPr lang="en-US" sz="1750" dirty="0">
              <a:solidFill>
                <a:schemeClr val="bg1"/>
              </a:solidFill>
              <a:latin typeface="Bahnschrift" panose="020B0502040204020203" pitchFamily="34" charset="0"/>
            </a:endParaRPr>
          </a:p>
        </p:txBody>
      </p:sp>
      <p:pic>
        <p:nvPicPr>
          <p:cNvPr id="12" name="Imagen 11">
            <a:extLst>
              <a:ext uri="{FF2B5EF4-FFF2-40B4-BE49-F238E27FC236}">
                <a16:creationId xmlns:a16="http://schemas.microsoft.com/office/drawing/2014/main" id="{C55A7B84-5CAF-4DF8-966D-4BB571953740}"/>
              </a:ext>
            </a:extLst>
          </p:cNvPr>
          <p:cNvPicPr>
            <a:picLocks noChangeAspect="1"/>
          </p:cNvPicPr>
          <p:nvPr/>
        </p:nvPicPr>
        <p:blipFill>
          <a:blip r:embed="rId2"/>
          <a:stretch>
            <a:fillRect/>
          </a:stretch>
        </p:blipFill>
        <p:spPr>
          <a:xfrm>
            <a:off x="13143550" y="1219378"/>
            <a:ext cx="1451367" cy="1498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3">
            <a:extLst>
              <a:ext uri="{FF2B5EF4-FFF2-40B4-BE49-F238E27FC236}">
                <a16:creationId xmlns:a16="http://schemas.microsoft.com/office/drawing/2014/main" id="{0F5B0B37-90F2-4272-97BD-6D10A675ECFF}"/>
              </a:ext>
            </a:extLst>
          </p:cNvPr>
          <p:cNvPicPr>
            <a:picLocks noChangeAspect="1"/>
          </p:cNvPicPr>
          <p:nvPr/>
        </p:nvPicPr>
        <p:blipFill>
          <a:blip r:embed="rId3"/>
          <a:stretch>
            <a:fillRect/>
          </a:stretch>
        </p:blipFill>
        <p:spPr>
          <a:xfrm>
            <a:off x="5945410" y="1646474"/>
            <a:ext cx="920742" cy="969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Imagen 15">
            <a:extLst>
              <a:ext uri="{FF2B5EF4-FFF2-40B4-BE49-F238E27FC236}">
                <a16:creationId xmlns:a16="http://schemas.microsoft.com/office/drawing/2014/main" id="{3AD99D17-8CCC-4342-8BB8-96B0EA40DA78}"/>
              </a:ext>
            </a:extLst>
          </p:cNvPr>
          <p:cNvPicPr>
            <a:picLocks noChangeAspect="1"/>
          </p:cNvPicPr>
          <p:nvPr/>
        </p:nvPicPr>
        <p:blipFill>
          <a:blip r:embed="rId4"/>
          <a:stretch>
            <a:fillRect/>
          </a:stretch>
        </p:blipFill>
        <p:spPr>
          <a:xfrm>
            <a:off x="5945410" y="3172413"/>
            <a:ext cx="735634" cy="812893"/>
          </a:xfrm>
          <a:prstGeom prst="rect">
            <a:avLst/>
          </a:prstGeom>
        </p:spPr>
      </p:pic>
      <p:pic>
        <p:nvPicPr>
          <p:cNvPr id="18" name="Imagen 17">
            <a:extLst>
              <a:ext uri="{FF2B5EF4-FFF2-40B4-BE49-F238E27FC236}">
                <a16:creationId xmlns:a16="http://schemas.microsoft.com/office/drawing/2014/main" id="{79A3DEDA-4C41-4998-835E-1704162AA2D7}"/>
              </a:ext>
            </a:extLst>
          </p:cNvPr>
          <p:cNvPicPr>
            <a:picLocks noChangeAspect="1"/>
          </p:cNvPicPr>
          <p:nvPr/>
        </p:nvPicPr>
        <p:blipFill>
          <a:blip r:embed="rId5"/>
          <a:stretch>
            <a:fillRect/>
          </a:stretch>
        </p:blipFill>
        <p:spPr>
          <a:xfrm>
            <a:off x="13143549" y="3048577"/>
            <a:ext cx="1451368" cy="1128393"/>
          </a:xfrm>
          <a:prstGeom prst="rect">
            <a:avLst/>
          </a:prstGeom>
        </p:spPr>
      </p:pic>
      <p:pic>
        <p:nvPicPr>
          <p:cNvPr id="20" name="Imagen 19">
            <a:extLst>
              <a:ext uri="{FF2B5EF4-FFF2-40B4-BE49-F238E27FC236}">
                <a16:creationId xmlns:a16="http://schemas.microsoft.com/office/drawing/2014/main" id="{11951264-5E00-4345-979C-9CEC568D4223}"/>
              </a:ext>
            </a:extLst>
          </p:cNvPr>
          <p:cNvPicPr>
            <a:picLocks noChangeAspect="1"/>
          </p:cNvPicPr>
          <p:nvPr/>
        </p:nvPicPr>
        <p:blipFill>
          <a:blip r:embed="rId6"/>
          <a:stretch>
            <a:fillRect/>
          </a:stretch>
        </p:blipFill>
        <p:spPr>
          <a:xfrm>
            <a:off x="5702027" y="4969373"/>
            <a:ext cx="1407508" cy="1472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Imagen 21">
            <a:extLst>
              <a:ext uri="{FF2B5EF4-FFF2-40B4-BE49-F238E27FC236}">
                <a16:creationId xmlns:a16="http://schemas.microsoft.com/office/drawing/2014/main" id="{DF2BF636-AA15-4E75-BC8E-07E7E53C6814}"/>
              </a:ext>
            </a:extLst>
          </p:cNvPr>
          <p:cNvPicPr>
            <a:picLocks noChangeAspect="1"/>
          </p:cNvPicPr>
          <p:nvPr/>
        </p:nvPicPr>
        <p:blipFill>
          <a:blip r:embed="rId7"/>
          <a:stretch>
            <a:fillRect/>
          </a:stretch>
        </p:blipFill>
        <p:spPr>
          <a:xfrm>
            <a:off x="12991473" y="4969373"/>
            <a:ext cx="1577518" cy="1531866"/>
          </a:xfrm>
          <a:prstGeom prst="rect">
            <a:avLst/>
          </a:prstGeom>
        </p:spPr>
      </p:pic>
      <p:sp>
        <p:nvSpPr>
          <p:cNvPr id="24" name="Text 1">
            <a:extLst>
              <a:ext uri="{FF2B5EF4-FFF2-40B4-BE49-F238E27FC236}">
                <a16:creationId xmlns:a16="http://schemas.microsoft.com/office/drawing/2014/main" id="{70848E70-48A1-4012-A622-85FDBD7CCDDF}"/>
              </a:ext>
            </a:extLst>
          </p:cNvPr>
          <p:cNvSpPr/>
          <p:nvPr/>
        </p:nvSpPr>
        <p:spPr>
          <a:xfrm>
            <a:off x="184191" y="4408567"/>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GitHub</a:t>
            </a:r>
            <a:endParaRPr lang="en-US" sz="2300" dirty="0"/>
          </a:p>
        </p:txBody>
      </p:sp>
      <p:sp>
        <p:nvSpPr>
          <p:cNvPr id="25" name="Text 2">
            <a:extLst>
              <a:ext uri="{FF2B5EF4-FFF2-40B4-BE49-F238E27FC236}">
                <a16:creationId xmlns:a16="http://schemas.microsoft.com/office/drawing/2014/main" id="{7B07C391-E199-49B2-A600-68D69014ABD4}"/>
              </a:ext>
            </a:extLst>
          </p:cNvPr>
          <p:cNvSpPr/>
          <p:nvPr/>
        </p:nvSpPr>
        <p:spPr>
          <a:xfrm>
            <a:off x="184191" y="5026857"/>
            <a:ext cx="5429210" cy="1210730"/>
          </a:xfrm>
          <a:prstGeom prst="rect">
            <a:avLst/>
          </a:prstGeom>
          <a:noFill/>
          <a:ln/>
        </p:spPr>
        <p:txBody>
          <a:bodyPr wrap="square" lIns="0" tIns="0" rIns="0" bIns="0" rtlCol="0" anchor="t"/>
          <a:lstStyle/>
          <a:p>
            <a:pPr algn="just">
              <a:lnSpc>
                <a:spcPts val="2850"/>
              </a:lnSpc>
            </a:pPr>
            <a:r>
              <a:rPr lang="es-ES" sz="1600" dirty="0">
                <a:solidFill>
                  <a:schemeClr val="bg1"/>
                </a:solidFill>
                <a:latin typeface="Bahnschrift" panose="020B0502040204020203" pitchFamily="34" charset="0"/>
              </a:rPr>
              <a:t>Plataforma de control de versiones y colaboración en proyectos de software.</a:t>
            </a:r>
            <a:endParaRPr lang="en-US" sz="1750" dirty="0">
              <a:solidFill>
                <a:schemeClr val="bg1"/>
              </a:solidFill>
              <a:latin typeface="Bahnschrift" panose="020B0502040204020203" pitchFamily="34" charset="0"/>
            </a:endParaRPr>
          </a:p>
        </p:txBody>
      </p:sp>
      <p:sp>
        <p:nvSpPr>
          <p:cNvPr id="28" name="Text 1">
            <a:extLst>
              <a:ext uri="{FF2B5EF4-FFF2-40B4-BE49-F238E27FC236}">
                <a16:creationId xmlns:a16="http://schemas.microsoft.com/office/drawing/2014/main" id="{F56FC420-6C37-4BF2-8C6D-BD4A582F5126}"/>
              </a:ext>
            </a:extLst>
          </p:cNvPr>
          <p:cNvSpPr/>
          <p:nvPr/>
        </p:nvSpPr>
        <p:spPr>
          <a:xfrm>
            <a:off x="7198163" y="2601425"/>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rPr>
              <a:t>Gradle</a:t>
            </a:r>
            <a:endParaRPr lang="en-US" sz="2300" dirty="0"/>
          </a:p>
        </p:txBody>
      </p:sp>
      <p:sp>
        <p:nvSpPr>
          <p:cNvPr id="29" name="Text 2">
            <a:extLst>
              <a:ext uri="{FF2B5EF4-FFF2-40B4-BE49-F238E27FC236}">
                <a16:creationId xmlns:a16="http://schemas.microsoft.com/office/drawing/2014/main" id="{318A6ABA-9A2B-45E1-A03E-A3E68D34813A}"/>
              </a:ext>
            </a:extLst>
          </p:cNvPr>
          <p:cNvSpPr/>
          <p:nvPr/>
        </p:nvSpPr>
        <p:spPr>
          <a:xfrm>
            <a:off x="7198163" y="2981434"/>
            <a:ext cx="5429210" cy="1210730"/>
          </a:xfrm>
          <a:prstGeom prst="rect">
            <a:avLst/>
          </a:prstGeom>
          <a:noFill/>
          <a:ln/>
        </p:spPr>
        <p:txBody>
          <a:bodyPr wrap="square" lIns="0" tIns="0" rIns="0" bIns="0" rtlCol="0" anchor="t"/>
          <a:lstStyle/>
          <a:p>
            <a:pPr algn="just">
              <a:lnSpc>
                <a:spcPts val="2850"/>
              </a:lnSpc>
            </a:pPr>
            <a:r>
              <a:rPr lang="es-ES" sz="1600" dirty="0">
                <a:solidFill>
                  <a:schemeClr val="bg1"/>
                </a:solidFill>
                <a:latin typeface="Bahnschrift" panose="020B0502040204020203" pitchFamily="34" charset="0"/>
              </a:rPr>
              <a:t>Herramienta de automatización de construcción, usada para compilar y gestionar proyectos Android.</a:t>
            </a:r>
            <a:endParaRPr lang="en-US" sz="1750" dirty="0">
              <a:solidFill>
                <a:schemeClr val="bg1"/>
              </a:solidFill>
              <a:latin typeface="Bahnschrift" panose="020B0502040204020203" pitchFamily="34" charset="0"/>
            </a:endParaRPr>
          </a:p>
        </p:txBody>
      </p:sp>
      <p:sp>
        <p:nvSpPr>
          <p:cNvPr id="30" name="Text 1">
            <a:extLst>
              <a:ext uri="{FF2B5EF4-FFF2-40B4-BE49-F238E27FC236}">
                <a16:creationId xmlns:a16="http://schemas.microsoft.com/office/drawing/2014/main" id="{4AA5C428-C499-40C3-87C4-1BCB022EE3C1}"/>
              </a:ext>
            </a:extLst>
          </p:cNvPr>
          <p:cNvSpPr/>
          <p:nvPr/>
        </p:nvSpPr>
        <p:spPr>
          <a:xfrm>
            <a:off x="184191" y="2782878"/>
            <a:ext cx="2977039" cy="372070"/>
          </a:xfrm>
          <a:prstGeom prst="rect">
            <a:avLst/>
          </a:prstGeom>
          <a:noFill/>
          <a:ln/>
        </p:spPr>
        <p:txBody>
          <a:bodyPr wrap="none" lIns="0" tIns="0" rIns="0" bIns="0" rtlCol="0" anchor="t"/>
          <a:lstStyle/>
          <a:p>
            <a:pPr marL="0" indent="0">
              <a:lnSpc>
                <a:spcPts val="2900"/>
              </a:lnSpc>
              <a:buNone/>
            </a:pPr>
            <a:r>
              <a:rPr lang="en-US" sz="2300" b="1" kern="0" spc="-47" dirty="0" err="1">
                <a:solidFill>
                  <a:srgbClr val="FF8AAF"/>
                </a:solidFill>
                <a:latin typeface="Petrona Bold" pitchFamily="34" charset="0"/>
                <a:ea typeface="Petrona Bold" pitchFamily="34" charset="-122"/>
                <a:cs typeface="Petrona Bold" pitchFamily="34" charset="-120"/>
              </a:rPr>
              <a:t>ARCore</a:t>
            </a:r>
            <a:endParaRPr lang="en-US" sz="2300" dirty="0"/>
          </a:p>
        </p:txBody>
      </p:sp>
      <p:sp>
        <p:nvSpPr>
          <p:cNvPr id="31" name="Text 2">
            <a:extLst>
              <a:ext uri="{FF2B5EF4-FFF2-40B4-BE49-F238E27FC236}">
                <a16:creationId xmlns:a16="http://schemas.microsoft.com/office/drawing/2014/main" id="{6EA033F3-8266-4D8F-B4D5-8E8D5EB2C496}"/>
              </a:ext>
            </a:extLst>
          </p:cNvPr>
          <p:cNvSpPr/>
          <p:nvPr/>
        </p:nvSpPr>
        <p:spPr>
          <a:xfrm>
            <a:off x="184191" y="3143943"/>
            <a:ext cx="5429210" cy="1210730"/>
          </a:xfrm>
          <a:prstGeom prst="rect">
            <a:avLst/>
          </a:prstGeom>
          <a:noFill/>
          <a:ln/>
        </p:spPr>
        <p:txBody>
          <a:bodyPr wrap="square" lIns="0" tIns="0" rIns="0" bIns="0" rtlCol="0" anchor="t"/>
          <a:lstStyle/>
          <a:p>
            <a:pPr algn="just">
              <a:lnSpc>
                <a:spcPts val="2850"/>
              </a:lnSpc>
            </a:pPr>
            <a:r>
              <a:rPr lang="es-ES" sz="1600" dirty="0">
                <a:solidFill>
                  <a:schemeClr val="bg1"/>
                </a:solidFill>
                <a:latin typeface="Bahnschrift" panose="020B0502040204020203" pitchFamily="34" charset="0"/>
              </a:rPr>
              <a:t>Lenguaje de programación moderno para Android, rápido, seguro y fácil de leer.</a:t>
            </a:r>
            <a:endParaRPr lang="en-US" sz="1750" dirty="0">
              <a:solidFill>
                <a:schemeClr val="bg1"/>
              </a:solidFill>
              <a:latin typeface="Bahnschrift" panose="020B0502040204020203" pitchFamily="34" charset="0"/>
            </a:endParaRPr>
          </a:p>
        </p:txBody>
      </p:sp>
      <p:sp>
        <p:nvSpPr>
          <p:cNvPr id="32" name="Text 1">
            <a:extLst>
              <a:ext uri="{FF2B5EF4-FFF2-40B4-BE49-F238E27FC236}">
                <a16:creationId xmlns:a16="http://schemas.microsoft.com/office/drawing/2014/main" id="{2BC313AE-47BE-4A3D-B3E2-2613AF4A0ABE}"/>
              </a:ext>
            </a:extLst>
          </p:cNvPr>
          <p:cNvSpPr/>
          <p:nvPr/>
        </p:nvSpPr>
        <p:spPr>
          <a:xfrm>
            <a:off x="7315200" y="442293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rPr>
              <a:t>XML</a:t>
            </a:r>
            <a:endParaRPr lang="en-US" sz="2300" dirty="0"/>
          </a:p>
        </p:txBody>
      </p:sp>
      <p:sp>
        <p:nvSpPr>
          <p:cNvPr id="33" name="Text 2">
            <a:extLst>
              <a:ext uri="{FF2B5EF4-FFF2-40B4-BE49-F238E27FC236}">
                <a16:creationId xmlns:a16="http://schemas.microsoft.com/office/drawing/2014/main" id="{46CF26EA-E8E2-40EE-BB04-8542B45C17F0}"/>
              </a:ext>
            </a:extLst>
          </p:cNvPr>
          <p:cNvSpPr/>
          <p:nvPr/>
        </p:nvSpPr>
        <p:spPr>
          <a:xfrm>
            <a:off x="7315200" y="4969373"/>
            <a:ext cx="5429210" cy="1210730"/>
          </a:xfrm>
          <a:prstGeom prst="rect">
            <a:avLst/>
          </a:prstGeom>
          <a:noFill/>
          <a:ln/>
        </p:spPr>
        <p:txBody>
          <a:bodyPr wrap="square" lIns="0" tIns="0" rIns="0" bIns="0" rtlCol="0" anchor="t"/>
          <a:lstStyle/>
          <a:p>
            <a:pPr algn="just">
              <a:lnSpc>
                <a:spcPts val="2850"/>
              </a:lnSpc>
            </a:pPr>
            <a:r>
              <a:rPr lang="es-ES" sz="1600" dirty="0">
                <a:solidFill>
                  <a:schemeClr val="bg1"/>
                </a:solidFill>
                <a:latin typeface="Bahnschrift" panose="020B0502040204020203" pitchFamily="34" charset="0"/>
              </a:rPr>
              <a:t>Lenguaje de marcado usado para definir la interfaz y recursos de una aplicación Android.</a:t>
            </a:r>
            <a:endParaRPr lang="en-US" sz="175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96671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95368"/>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Planificación y Diseño</a:t>
            </a:r>
            <a:endParaRPr lang="en-US" sz="4650" dirty="0"/>
          </a:p>
        </p:txBody>
      </p:sp>
      <p:sp>
        <p:nvSpPr>
          <p:cNvPr id="4" name="Shape 1"/>
          <p:cNvSpPr/>
          <p:nvPr/>
        </p:nvSpPr>
        <p:spPr>
          <a:xfrm>
            <a:off x="6280190" y="3079790"/>
            <a:ext cx="3664863" cy="3154442"/>
          </a:xfrm>
          <a:prstGeom prst="roundRect">
            <a:avLst>
              <a:gd name="adj" fmla="val 3020"/>
            </a:avLst>
          </a:prstGeom>
          <a:solidFill>
            <a:srgbClr val="2F1D63"/>
          </a:solidFill>
          <a:ln w="7620">
            <a:solidFill>
              <a:srgbClr val="48367C"/>
            </a:solidFill>
            <a:prstDash val="solid"/>
          </a:ln>
        </p:spPr>
      </p:sp>
      <p:sp>
        <p:nvSpPr>
          <p:cNvPr id="5" name="Text 2"/>
          <p:cNvSpPr/>
          <p:nvPr/>
        </p:nvSpPr>
        <p:spPr>
          <a:xfrm>
            <a:off x="6514624" y="331422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Alcance del Proyecto</a:t>
            </a:r>
            <a:endParaRPr lang="en-US" sz="2300" dirty="0"/>
          </a:p>
        </p:txBody>
      </p:sp>
      <p:sp>
        <p:nvSpPr>
          <p:cNvPr id="6" name="Text 3"/>
          <p:cNvSpPr/>
          <p:nvPr/>
        </p:nvSpPr>
        <p:spPr>
          <a:xfrm>
            <a:off x="6514624" y="3822383"/>
            <a:ext cx="319599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Se identificaron los puntos de interés del campus y se determinó la información relevante que se mostraría en la aplicación.</a:t>
            </a:r>
            <a:endParaRPr lang="en-US" sz="1750" dirty="0"/>
          </a:p>
        </p:txBody>
      </p:sp>
      <p:sp>
        <p:nvSpPr>
          <p:cNvPr id="7" name="Shape 4"/>
          <p:cNvSpPr/>
          <p:nvPr/>
        </p:nvSpPr>
        <p:spPr>
          <a:xfrm>
            <a:off x="10171867" y="3079790"/>
            <a:ext cx="3664863" cy="3154442"/>
          </a:xfrm>
          <a:prstGeom prst="roundRect">
            <a:avLst>
              <a:gd name="adj" fmla="val 3020"/>
            </a:avLst>
          </a:prstGeom>
          <a:solidFill>
            <a:srgbClr val="2F1D63"/>
          </a:solidFill>
          <a:ln w="7620">
            <a:solidFill>
              <a:srgbClr val="48367C"/>
            </a:solidFill>
            <a:prstDash val="solid"/>
          </a:ln>
        </p:spPr>
      </p:sp>
      <p:sp>
        <p:nvSpPr>
          <p:cNvPr id="8" name="Text 5"/>
          <p:cNvSpPr/>
          <p:nvPr/>
        </p:nvSpPr>
        <p:spPr>
          <a:xfrm>
            <a:off x="10406301" y="331422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Diseño de la UI</a:t>
            </a:r>
            <a:endParaRPr lang="en-US" sz="2300" dirty="0"/>
          </a:p>
        </p:txBody>
      </p:sp>
      <p:sp>
        <p:nvSpPr>
          <p:cNvPr id="9" name="Text 6"/>
          <p:cNvSpPr/>
          <p:nvPr/>
        </p:nvSpPr>
        <p:spPr>
          <a:xfrm>
            <a:off x="10406301" y="3822383"/>
            <a:ext cx="319599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Se diseñó la interfaz de usuario (UI) con wireframes para visualizar la experiencia del usuario. Se consideraron la facilidad de uso, la navegabilidad y la estética.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70ADCA9-CC6E-49E4-A089-B140B54ADF31}"/>
              </a:ext>
            </a:extLst>
          </p:cNvPr>
          <p:cNvSpPr/>
          <p:nvPr/>
        </p:nvSpPr>
        <p:spPr>
          <a:xfrm>
            <a:off x="4702598" y="267052"/>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Planificación y Diseño</a:t>
            </a:r>
            <a:endParaRPr lang="en-US" sz="4650" dirty="0"/>
          </a:p>
        </p:txBody>
      </p:sp>
      <p:pic>
        <p:nvPicPr>
          <p:cNvPr id="4" name="Imagen 3">
            <a:extLst>
              <a:ext uri="{FF2B5EF4-FFF2-40B4-BE49-F238E27FC236}">
                <a16:creationId xmlns:a16="http://schemas.microsoft.com/office/drawing/2014/main" id="{B9B99CBA-279C-4CD0-B119-D124ADEC7991}"/>
              </a:ext>
            </a:extLst>
          </p:cNvPr>
          <p:cNvPicPr>
            <a:picLocks noChangeAspect="1"/>
          </p:cNvPicPr>
          <p:nvPr/>
        </p:nvPicPr>
        <p:blipFill>
          <a:blip r:embed="rId2"/>
          <a:stretch>
            <a:fillRect/>
          </a:stretch>
        </p:blipFill>
        <p:spPr>
          <a:xfrm>
            <a:off x="882431" y="2539303"/>
            <a:ext cx="2133898" cy="4477375"/>
          </a:xfrm>
          <a:prstGeom prst="rect">
            <a:avLst/>
          </a:prstGeom>
        </p:spPr>
      </p:pic>
      <p:pic>
        <p:nvPicPr>
          <p:cNvPr id="6" name="Imagen 5">
            <a:extLst>
              <a:ext uri="{FF2B5EF4-FFF2-40B4-BE49-F238E27FC236}">
                <a16:creationId xmlns:a16="http://schemas.microsoft.com/office/drawing/2014/main" id="{AB7228F5-F39D-4172-9910-27C01C7EEFE7}"/>
              </a:ext>
            </a:extLst>
          </p:cNvPr>
          <p:cNvPicPr>
            <a:picLocks noChangeAspect="1"/>
          </p:cNvPicPr>
          <p:nvPr/>
        </p:nvPicPr>
        <p:blipFill>
          <a:blip r:embed="rId3"/>
          <a:stretch>
            <a:fillRect/>
          </a:stretch>
        </p:blipFill>
        <p:spPr>
          <a:xfrm>
            <a:off x="4268790" y="2501198"/>
            <a:ext cx="1981477" cy="4458322"/>
          </a:xfrm>
          <a:prstGeom prst="rect">
            <a:avLst/>
          </a:prstGeom>
        </p:spPr>
      </p:pic>
      <p:pic>
        <p:nvPicPr>
          <p:cNvPr id="8" name="Imagen 7">
            <a:extLst>
              <a:ext uri="{FF2B5EF4-FFF2-40B4-BE49-F238E27FC236}">
                <a16:creationId xmlns:a16="http://schemas.microsoft.com/office/drawing/2014/main" id="{0D420FD5-EF0E-40DF-BF1B-91830F620760}"/>
              </a:ext>
            </a:extLst>
          </p:cNvPr>
          <p:cNvPicPr>
            <a:picLocks noChangeAspect="1"/>
          </p:cNvPicPr>
          <p:nvPr/>
        </p:nvPicPr>
        <p:blipFill>
          <a:blip r:embed="rId4"/>
          <a:stretch>
            <a:fillRect/>
          </a:stretch>
        </p:blipFill>
        <p:spPr>
          <a:xfrm>
            <a:off x="8184972" y="2539303"/>
            <a:ext cx="2038635" cy="4515480"/>
          </a:xfrm>
          <a:prstGeom prst="rect">
            <a:avLst/>
          </a:prstGeom>
        </p:spPr>
      </p:pic>
      <p:pic>
        <p:nvPicPr>
          <p:cNvPr id="10" name="Imagen 9">
            <a:extLst>
              <a:ext uri="{FF2B5EF4-FFF2-40B4-BE49-F238E27FC236}">
                <a16:creationId xmlns:a16="http://schemas.microsoft.com/office/drawing/2014/main" id="{836FC955-6D54-4176-B641-F1E219E82E85}"/>
              </a:ext>
            </a:extLst>
          </p:cNvPr>
          <p:cNvPicPr>
            <a:picLocks noChangeAspect="1"/>
          </p:cNvPicPr>
          <p:nvPr/>
        </p:nvPicPr>
        <p:blipFill>
          <a:blip r:embed="rId5"/>
          <a:stretch>
            <a:fillRect/>
          </a:stretch>
        </p:blipFill>
        <p:spPr>
          <a:xfrm>
            <a:off x="11566503" y="2615513"/>
            <a:ext cx="2048161" cy="4439270"/>
          </a:xfrm>
          <a:prstGeom prst="rect">
            <a:avLst/>
          </a:prstGeom>
        </p:spPr>
      </p:pic>
      <p:sp>
        <p:nvSpPr>
          <p:cNvPr id="11" name="Text 2">
            <a:extLst>
              <a:ext uri="{FF2B5EF4-FFF2-40B4-BE49-F238E27FC236}">
                <a16:creationId xmlns:a16="http://schemas.microsoft.com/office/drawing/2014/main" id="{A92CF29D-1AC2-4E88-AC3F-162E3B2266B7}"/>
              </a:ext>
            </a:extLst>
          </p:cNvPr>
          <p:cNvSpPr/>
          <p:nvPr/>
        </p:nvSpPr>
        <p:spPr>
          <a:xfrm>
            <a:off x="882431" y="1270079"/>
            <a:ext cx="13386228" cy="1030529"/>
          </a:xfrm>
          <a:prstGeom prst="rect">
            <a:avLst/>
          </a:prstGeom>
          <a:noFill/>
          <a:ln/>
        </p:spPr>
        <p:txBody>
          <a:bodyPr wrap="square" lIns="0" tIns="0" rIns="0" bIns="0" rtlCol="0" anchor="t"/>
          <a:lstStyle/>
          <a:p>
            <a:pPr algn="just"/>
            <a:endParaRPr lang="es-ES" sz="1600" dirty="0">
              <a:solidFill>
                <a:schemeClr val="bg1"/>
              </a:solidFill>
              <a:latin typeface="Bahnschrift" panose="020B0502040204020203" pitchFamily="34" charset="0"/>
            </a:endParaRPr>
          </a:p>
          <a:p>
            <a:pPr algn="just"/>
            <a:r>
              <a:rPr lang="es-ES" sz="1600" dirty="0">
                <a:solidFill>
                  <a:schemeClr val="bg1"/>
                </a:solidFill>
                <a:latin typeface="Bahnschrift" panose="020B0502040204020203" pitchFamily="34" charset="0"/>
              </a:rPr>
              <a:t>Es una herramienta de diseño colaborativo basada en la web que permite a los diseñadores crear interfaces, prototipos y elementos visuales de forma sencilla y eficiente. Se destaca por su capacidad de trabajar en tiempo real, lo que facilita la colaboración entre equipos de diseño, desarrolladores y otros </a:t>
            </a:r>
            <a:r>
              <a:rPr lang="es-ES" sz="1600" dirty="0" err="1">
                <a:solidFill>
                  <a:schemeClr val="bg1"/>
                </a:solidFill>
                <a:latin typeface="Bahnschrift" panose="020B0502040204020203" pitchFamily="34" charset="0"/>
              </a:rPr>
              <a:t>stakeholders</a:t>
            </a:r>
            <a:r>
              <a:rPr lang="es-ES" sz="1600" dirty="0">
                <a:solidFill>
                  <a:schemeClr val="bg1"/>
                </a:solidFill>
                <a:latin typeface="Bahnschrift" panose="020B0502040204020203" pitchFamily="34" charset="0"/>
              </a:rPr>
              <a:t>.</a:t>
            </a:r>
          </a:p>
        </p:txBody>
      </p:sp>
      <p:sp>
        <p:nvSpPr>
          <p:cNvPr id="12" name="Text 1">
            <a:extLst>
              <a:ext uri="{FF2B5EF4-FFF2-40B4-BE49-F238E27FC236}">
                <a16:creationId xmlns:a16="http://schemas.microsoft.com/office/drawing/2014/main" id="{B279C69B-01DE-44EE-9B7D-BD78477A1D01}"/>
              </a:ext>
            </a:extLst>
          </p:cNvPr>
          <p:cNvSpPr/>
          <p:nvPr/>
        </p:nvSpPr>
        <p:spPr>
          <a:xfrm>
            <a:off x="964612" y="100683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rPr>
              <a:t>FIGMA</a:t>
            </a:r>
            <a:endParaRPr lang="en-US" sz="2300" dirty="0"/>
          </a:p>
        </p:txBody>
      </p:sp>
    </p:spTree>
    <p:extLst>
      <p:ext uri="{BB962C8B-B14F-4D97-AF65-F5344CB8AC3E}">
        <p14:creationId xmlns:p14="http://schemas.microsoft.com/office/powerpoint/2010/main" val="146145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9413E36-9F84-4BA8-B79B-CEE30E15B8F3}"/>
              </a:ext>
            </a:extLst>
          </p:cNvPr>
          <p:cNvSpPr/>
          <p:nvPr/>
        </p:nvSpPr>
        <p:spPr>
          <a:xfrm>
            <a:off x="3697763" y="267052"/>
            <a:ext cx="5954197" cy="744260"/>
          </a:xfrm>
          <a:prstGeom prst="rect">
            <a:avLst/>
          </a:prstGeom>
          <a:noFill/>
          <a:ln/>
        </p:spPr>
        <p:txBody>
          <a:bodyPr wrap="none" lIns="0" tIns="0" rIns="0" bIns="0" rtlCol="0" anchor="t"/>
          <a:lstStyle/>
          <a:p>
            <a:pPr marL="0" indent="0" algn="ctr">
              <a:lnSpc>
                <a:spcPts val="5850"/>
              </a:lnSpc>
              <a:buNone/>
            </a:pPr>
            <a:r>
              <a:rPr lang="en-US" sz="4650" b="1" kern="0" spc="-94" dirty="0" err="1">
                <a:solidFill>
                  <a:srgbClr val="FF8AAF"/>
                </a:solidFill>
                <a:latin typeface="Petrona Bold" pitchFamily="34" charset="0"/>
                <a:ea typeface="Petrona Bold" pitchFamily="34" charset="-122"/>
                <a:cs typeface="Petrona Bold" pitchFamily="34" charset="-120"/>
              </a:rPr>
              <a:t>Diseño</a:t>
            </a:r>
            <a:endParaRPr lang="en-US" sz="4650" dirty="0"/>
          </a:p>
        </p:txBody>
      </p:sp>
      <p:sp>
        <p:nvSpPr>
          <p:cNvPr id="3" name="Text 2">
            <a:extLst>
              <a:ext uri="{FF2B5EF4-FFF2-40B4-BE49-F238E27FC236}">
                <a16:creationId xmlns:a16="http://schemas.microsoft.com/office/drawing/2014/main" id="{7CEFDEED-5699-4B91-B7D3-A712A75F850C}"/>
              </a:ext>
            </a:extLst>
          </p:cNvPr>
          <p:cNvSpPr/>
          <p:nvPr/>
        </p:nvSpPr>
        <p:spPr>
          <a:xfrm>
            <a:off x="882431" y="1382891"/>
            <a:ext cx="13135020" cy="857891"/>
          </a:xfrm>
          <a:prstGeom prst="rect">
            <a:avLst/>
          </a:prstGeom>
          <a:noFill/>
          <a:ln/>
        </p:spPr>
        <p:txBody>
          <a:bodyPr wrap="square" lIns="0" tIns="0" rIns="0" bIns="0" rtlCol="0" anchor="t"/>
          <a:lstStyle/>
          <a:p>
            <a:pPr algn="just"/>
            <a:r>
              <a:rPr lang="es-ES" sz="1600" dirty="0" err="1">
                <a:solidFill>
                  <a:schemeClr val="bg1"/>
                </a:solidFill>
              </a:rPr>
              <a:t>Blender</a:t>
            </a:r>
            <a:r>
              <a:rPr lang="es-ES" sz="1600" dirty="0">
                <a:solidFill>
                  <a:schemeClr val="bg1"/>
                </a:solidFill>
              </a:rPr>
              <a:t> es una poderosa herramienta de diseño y modelado 3D de código abierto, utilizada en una variedad de campos como la animación, el modelado, la simulación y la creación de efectos visuales. Su versatilidad permite trabajar desde la creación de modelos tridimensionales hasta la producción de animaciones completas, pasando por texturización, iluminación y renderizado. </a:t>
            </a:r>
            <a:endParaRPr lang="es-ES" sz="1600" dirty="0">
              <a:solidFill>
                <a:schemeClr val="bg1"/>
              </a:solidFill>
              <a:latin typeface="Bahnschrift" panose="020B0502040204020203" pitchFamily="34" charset="0"/>
            </a:endParaRPr>
          </a:p>
        </p:txBody>
      </p:sp>
      <p:sp>
        <p:nvSpPr>
          <p:cNvPr id="4" name="Text 1">
            <a:extLst>
              <a:ext uri="{FF2B5EF4-FFF2-40B4-BE49-F238E27FC236}">
                <a16:creationId xmlns:a16="http://schemas.microsoft.com/office/drawing/2014/main" id="{14C82DA6-3610-4EEB-9EE8-EC28D00B2DF0}"/>
              </a:ext>
            </a:extLst>
          </p:cNvPr>
          <p:cNvSpPr/>
          <p:nvPr/>
        </p:nvSpPr>
        <p:spPr>
          <a:xfrm>
            <a:off x="882431" y="100683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rPr>
              <a:t>BLENDER </a:t>
            </a:r>
            <a:endParaRPr lang="en-US" sz="2300" dirty="0"/>
          </a:p>
        </p:txBody>
      </p:sp>
      <p:pic>
        <p:nvPicPr>
          <p:cNvPr id="8" name="Imagen 7">
            <a:extLst>
              <a:ext uri="{FF2B5EF4-FFF2-40B4-BE49-F238E27FC236}">
                <a16:creationId xmlns:a16="http://schemas.microsoft.com/office/drawing/2014/main" id="{6DC68C8B-66A4-4793-A8F1-371F75E8AC82}"/>
              </a:ext>
            </a:extLst>
          </p:cNvPr>
          <p:cNvPicPr>
            <a:picLocks noChangeAspect="1"/>
          </p:cNvPicPr>
          <p:nvPr/>
        </p:nvPicPr>
        <p:blipFill>
          <a:blip r:embed="rId2"/>
          <a:stretch>
            <a:fillRect/>
          </a:stretch>
        </p:blipFill>
        <p:spPr>
          <a:xfrm>
            <a:off x="432049" y="2921792"/>
            <a:ext cx="2909103" cy="2349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 1">
            <a:extLst>
              <a:ext uri="{FF2B5EF4-FFF2-40B4-BE49-F238E27FC236}">
                <a16:creationId xmlns:a16="http://schemas.microsoft.com/office/drawing/2014/main" id="{799DB4C7-FD43-429F-B865-9FD69B11B652}"/>
              </a:ext>
            </a:extLst>
          </p:cNvPr>
          <p:cNvSpPr/>
          <p:nvPr/>
        </p:nvSpPr>
        <p:spPr>
          <a:xfrm>
            <a:off x="432049" y="2426326"/>
            <a:ext cx="2977039" cy="372070"/>
          </a:xfrm>
          <a:prstGeom prst="rect">
            <a:avLst/>
          </a:prstGeom>
          <a:noFill/>
          <a:ln/>
        </p:spPr>
        <p:txBody>
          <a:bodyPr wrap="none" lIns="0" tIns="0" rIns="0" bIns="0" rtlCol="0" anchor="t"/>
          <a:lstStyle/>
          <a:p>
            <a:pPr marL="0" indent="0">
              <a:lnSpc>
                <a:spcPts val="2900"/>
              </a:lnSpc>
              <a:buNone/>
            </a:pPr>
            <a:r>
              <a:rPr lang="en-US" sz="2300" b="1" kern="0" spc="-47" dirty="0" err="1">
                <a:solidFill>
                  <a:srgbClr val="FF8AAF"/>
                </a:solidFill>
                <a:latin typeface="Petrona Bold" pitchFamily="34" charset="0"/>
                <a:ea typeface="Petrona Bold" pitchFamily="34" charset="-122"/>
              </a:rPr>
              <a:t>Prototipos</a:t>
            </a:r>
            <a:r>
              <a:rPr lang="en-US" sz="2300" b="1" kern="0" spc="-47" dirty="0">
                <a:solidFill>
                  <a:srgbClr val="FF8AAF"/>
                </a:solidFill>
                <a:latin typeface="Petrona Bold" pitchFamily="34" charset="0"/>
                <a:ea typeface="Petrona Bold" pitchFamily="34" charset="-122"/>
              </a:rPr>
              <a:t> </a:t>
            </a:r>
            <a:endParaRPr lang="en-US" sz="2300" dirty="0"/>
          </a:p>
        </p:txBody>
      </p:sp>
      <p:pic>
        <p:nvPicPr>
          <p:cNvPr id="11" name="Imagen 10">
            <a:extLst>
              <a:ext uri="{FF2B5EF4-FFF2-40B4-BE49-F238E27FC236}">
                <a16:creationId xmlns:a16="http://schemas.microsoft.com/office/drawing/2014/main" id="{9CDA8661-855D-4FBF-A7A7-1663FEA24289}"/>
              </a:ext>
            </a:extLst>
          </p:cNvPr>
          <p:cNvPicPr>
            <a:picLocks noChangeAspect="1"/>
          </p:cNvPicPr>
          <p:nvPr/>
        </p:nvPicPr>
        <p:blipFill>
          <a:blip r:embed="rId3"/>
          <a:stretch>
            <a:fillRect/>
          </a:stretch>
        </p:blipFill>
        <p:spPr>
          <a:xfrm>
            <a:off x="7604537" y="2948062"/>
            <a:ext cx="5548524" cy="2928156"/>
          </a:xfrm>
          <a:prstGeom prst="rect">
            <a:avLst/>
          </a:prstGeom>
        </p:spPr>
      </p:pic>
      <p:sp>
        <p:nvSpPr>
          <p:cNvPr id="12" name="Text 1">
            <a:extLst>
              <a:ext uri="{FF2B5EF4-FFF2-40B4-BE49-F238E27FC236}">
                <a16:creationId xmlns:a16="http://schemas.microsoft.com/office/drawing/2014/main" id="{FF721818-3A10-4BD4-9EE1-0D3160A9A0D7}"/>
              </a:ext>
            </a:extLst>
          </p:cNvPr>
          <p:cNvSpPr/>
          <p:nvPr/>
        </p:nvSpPr>
        <p:spPr>
          <a:xfrm>
            <a:off x="7449941" y="2392691"/>
            <a:ext cx="2977039" cy="372070"/>
          </a:xfrm>
          <a:prstGeom prst="rect">
            <a:avLst/>
          </a:prstGeom>
          <a:noFill/>
          <a:ln/>
        </p:spPr>
        <p:txBody>
          <a:bodyPr wrap="none" lIns="0" tIns="0" rIns="0" bIns="0" rtlCol="0" anchor="t"/>
          <a:lstStyle/>
          <a:p>
            <a:pPr marL="0" indent="0">
              <a:lnSpc>
                <a:spcPts val="2900"/>
              </a:lnSpc>
              <a:buNone/>
            </a:pPr>
            <a:r>
              <a:rPr lang="en-US" sz="2300" b="1" kern="0" spc="-47" dirty="0" err="1">
                <a:solidFill>
                  <a:srgbClr val="FF8AAF"/>
                </a:solidFill>
                <a:latin typeface="Petrona Bold" pitchFamily="34" charset="0"/>
                <a:ea typeface="Petrona Bold" pitchFamily="34" charset="-122"/>
              </a:rPr>
              <a:t>Ejemplos</a:t>
            </a:r>
            <a:r>
              <a:rPr lang="en-US" sz="2300" b="1" kern="0" spc="-47" dirty="0">
                <a:solidFill>
                  <a:srgbClr val="FF8AAF"/>
                </a:solidFill>
                <a:latin typeface="Petrona Bold" pitchFamily="34" charset="0"/>
                <a:ea typeface="Petrona Bold" pitchFamily="34" charset="-122"/>
              </a:rPr>
              <a:t> del </a:t>
            </a:r>
            <a:r>
              <a:rPr lang="en-US" sz="2300" b="1" kern="0" spc="-47" dirty="0" err="1">
                <a:solidFill>
                  <a:srgbClr val="FF8AAF"/>
                </a:solidFill>
                <a:latin typeface="Petrona Bold" pitchFamily="34" charset="0"/>
                <a:ea typeface="Petrona Bold" pitchFamily="34" charset="-122"/>
              </a:rPr>
              <a:t>uso</a:t>
            </a:r>
            <a:r>
              <a:rPr lang="en-US" sz="2300" b="1" kern="0" spc="-47" dirty="0">
                <a:solidFill>
                  <a:srgbClr val="FF8AAF"/>
                </a:solidFill>
                <a:latin typeface="Petrona Bold" pitchFamily="34" charset="0"/>
                <a:ea typeface="Petrona Bold" pitchFamily="34" charset="-122"/>
              </a:rPr>
              <a:t>:</a:t>
            </a:r>
            <a:endParaRPr lang="en-US" sz="2300" dirty="0"/>
          </a:p>
        </p:txBody>
      </p:sp>
      <p:pic>
        <p:nvPicPr>
          <p:cNvPr id="14" name="Imagen 13">
            <a:extLst>
              <a:ext uri="{FF2B5EF4-FFF2-40B4-BE49-F238E27FC236}">
                <a16:creationId xmlns:a16="http://schemas.microsoft.com/office/drawing/2014/main" id="{A2961637-4112-4AA0-80AE-E9E12E20D879}"/>
              </a:ext>
            </a:extLst>
          </p:cNvPr>
          <p:cNvPicPr>
            <a:picLocks noChangeAspect="1"/>
          </p:cNvPicPr>
          <p:nvPr/>
        </p:nvPicPr>
        <p:blipFill>
          <a:blip r:embed="rId4"/>
          <a:stretch>
            <a:fillRect/>
          </a:stretch>
        </p:blipFill>
        <p:spPr>
          <a:xfrm flipH="1">
            <a:off x="398080" y="6120779"/>
            <a:ext cx="2977039" cy="1748798"/>
          </a:xfrm>
          <a:prstGeom prst="rect">
            <a:avLst/>
          </a:prstGeom>
        </p:spPr>
      </p:pic>
      <p:pic>
        <p:nvPicPr>
          <p:cNvPr id="16" name="Imagen 15">
            <a:extLst>
              <a:ext uri="{FF2B5EF4-FFF2-40B4-BE49-F238E27FC236}">
                <a16:creationId xmlns:a16="http://schemas.microsoft.com/office/drawing/2014/main" id="{3DE2B17C-4264-49ED-AFC9-F3A010810EB1}"/>
              </a:ext>
            </a:extLst>
          </p:cNvPr>
          <p:cNvPicPr>
            <a:picLocks noChangeAspect="1"/>
          </p:cNvPicPr>
          <p:nvPr/>
        </p:nvPicPr>
        <p:blipFill>
          <a:blip r:embed="rId5"/>
          <a:stretch>
            <a:fillRect/>
          </a:stretch>
        </p:blipFill>
        <p:spPr>
          <a:xfrm>
            <a:off x="3902641" y="2921792"/>
            <a:ext cx="2561660" cy="2424019"/>
          </a:xfrm>
          <a:prstGeom prst="rect">
            <a:avLst/>
          </a:prstGeom>
        </p:spPr>
      </p:pic>
      <p:sp>
        <p:nvSpPr>
          <p:cNvPr id="17" name="Text 1">
            <a:extLst>
              <a:ext uri="{FF2B5EF4-FFF2-40B4-BE49-F238E27FC236}">
                <a16:creationId xmlns:a16="http://schemas.microsoft.com/office/drawing/2014/main" id="{2AA500B5-6B54-4B3D-BD3F-28324C1ED8E4}"/>
              </a:ext>
            </a:extLst>
          </p:cNvPr>
          <p:cNvSpPr/>
          <p:nvPr/>
        </p:nvSpPr>
        <p:spPr>
          <a:xfrm>
            <a:off x="432049" y="5565673"/>
            <a:ext cx="2977039" cy="372070"/>
          </a:xfrm>
          <a:prstGeom prst="rect">
            <a:avLst/>
          </a:prstGeom>
          <a:noFill/>
          <a:ln/>
        </p:spPr>
        <p:txBody>
          <a:bodyPr wrap="none" lIns="0" tIns="0" rIns="0" bIns="0" rtlCol="0" anchor="t"/>
          <a:lstStyle/>
          <a:p>
            <a:pPr marL="0" indent="0">
              <a:lnSpc>
                <a:spcPts val="2900"/>
              </a:lnSpc>
              <a:buNone/>
            </a:pPr>
            <a:r>
              <a:rPr lang="en-US" sz="2300" b="1" kern="0" spc="-47" dirty="0" err="1">
                <a:solidFill>
                  <a:srgbClr val="FF8AAF"/>
                </a:solidFill>
                <a:latin typeface="Petrona Bold" pitchFamily="34" charset="0"/>
                <a:ea typeface="Petrona Bold" pitchFamily="34" charset="-122"/>
              </a:rPr>
              <a:t>Prototipo</a:t>
            </a:r>
            <a:r>
              <a:rPr lang="en-US" sz="2300" b="1" kern="0" spc="-47" dirty="0">
                <a:solidFill>
                  <a:srgbClr val="FF8AAF"/>
                </a:solidFill>
                <a:latin typeface="Petrona Bold" pitchFamily="34" charset="0"/>
                <a:ea typeface="Petrona Bold" pitchFamily="34" charset="-122"/>
              </a:rPr>
              <a:t> de sombras:</a:t>
            </a:r>
            <a:endParaRPr lang="en-US" sz="2300" dirty="0"/>
          </a:p>
        </p:txBody>
      </p:sp>
      <p:pic>
        <p:nvPicPr>
          <p:cNvPr id="21" name="Imagen 20">
            <a:extLst>
              <a:ext uri="{FF2B5EF4-FFF2-40B4-BE49-F238E27FC236}">
                <a16:creationId xmlns:a16="http://schemas.microsoft.com/office/drawing/2014/main" id="{D8800DCB-42BE-430F-B9AE-238BAC2EF402}"/>
              </a:ext>
            </a:extLst>
          </p:cNvPr>
          <p:cNvPicPr>
            <a:picLocks noChangeAspect="1"/>
          </p:cNvPicPr>
          <p:nvPr/>
        </p:nvPicPr>
        <p:blipFill>
          <a:blip r:embed="rId6"/>
          <a:stretch>
            <a:fillRect/>
          </a:stretch>
        </p:blipFill>
        <p:spPr>
          <a:xfrm>
            <a:off x="4036267" y="5751708"/>
            <a:ext cx="2294407" cy="2314820"/>
          </a:xfrm>
          <a:prstGeom prst="rect">
            <a:avLst/>
          </a:prstGeom>
        </p:spPr>
      </p:pic>
    </p:spTree>
    <p:extLst>
      <p:ext uri="{BB962C8B-B14F-4D97-AF65-F5344CB8AC3E}">
        <p14:creationId xmlns:p14="http://schemas.microsoft.com/office/powerpoint/2010/main" val="66854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13290"/>
            <a:ext cx="1008042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Desarrollo de Funcionalidades Básicas</a:t>
            </a:r>
            <a:endParaRPr lang="en-US" sz="4650" dirty="0"/>
          </a:p>
        </p:txBody>
      </p:sp>
      <p:sp>
        <p:nvSpPr>
          <p:cNvPr id="3" name="Text 1"/>
          <p:cNvSpPr/>
          <p:nvPr/>
        </p:nvSpPr>
        <p:spPr>
          <a:xfrm>
            <a:off x="793790" y="3824526"/>
            <a:ext cx="3556397"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Configuración del Proyecto</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Se configuró el proyecto en Android Studio, seleccionando las herramientas y bibliotecas necesarias para el desarrollo de la aplicación.</a:t>
            </a:r>
            <a:endParaRPr lang="en-US" sz="1750" dirty="0"/>
          </a:p>
        </p:txBody>
      </p:sp>
      <p:sp>
        <p:nvSpPr>
          <p:cNvPr id="5" name="Text 3"/>
          <p:cNvSpPr/>
          <p:nvPr/>
        </p:nvSpPr>
        <p:spPr>
          <a:xfrm>
            <a:off x="7599521" y="3824526"/>
            <a:ext cx="3623310"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Implementación de ARCore</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Se integró ARCore en la aplicación para permitir la detección y superposición de información en RA. Se configuraron los parámetros de la cámara y la detección de objetos.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798</Words>
  <Application>Microsoft Office PowerPoint</Application>
  <PresentationFormat>Personalizado</PresentationFormat>
  <Paragraphs>77</Paragraphs>
  <Slides>15</Slides>
  <Notes>9</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Inter</vt:lpstr>
      <vt:lpstr>Petrona Bold</vt:lpstr>
      <vt:lpstr>Goudy Old Style</vt:lpstr>
      <vt:lpstr>Bahnschrift</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APLICACIONES MOVILES</cp:lastModifiedBy>
  <cp:revision>6</cp:revision>
  <dcterms:created xsi:type="dcterms:W3CDTF">2025-01-31T04:30:05Z</dcterms:created>
  <dcterms:modified xsi:type="dcterms:W3CDTF">2025-01-31T20:59:31Z</dcterms:modified>
</cp:coreProperties>
</file>